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5"/>
  </p:notesMasterIdLst>
  <p:sldIdLst>
    <p:sldId id="256" r:id="rId2"/>
    <p:sldId id="257" r:id="rId3"/>
    <p:sldId id="269" r:id="rId4"/>
    <p:sldId id="270" r:id="rId5"/>
    <p:sldId id="273" r:id="rId6"/>
    <p:sldId id="272" r:id="rId7"/>
    <p:sldId id="274" r:id="rId8"/>
    <p:sldId id="276" r:id="rId9"/>
    <p:sldId id="277" r:id="rId10"/>
    <p:sldId id="279" r:id="rId11"/>
    <p:sldId id="280" r:id="rId12"/>
    <p:sldId id="281" r:id="rId13"/>
    <p:sldId id="282" r:id="rId14"/>
  </p:sldIdLst>
  <p:sldSz cx="18288000" cy="10287000"/>
  <p:notesSz cx="18288000" cy="10287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259F"/>
    <a:srgbClr val="00B2A9"/>
    <a:srgbClr val="2B2E32"/>
    <a:srgbClr val="FF7B1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265"/>
    <p:restoredTop sz="94717"/>
  </p:normalViewPr>
  <p:slideViewPr>
    <p:cSldViewPr>
      <p:cViewPr varScale="1">
        <p:scale>
          <a:sx n="55" d="100"/>
          <a:sy n="55" d="100"/>
        </p:scale>
        <p:origin x="811" y="53"/>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7924800" cy="51593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10358438" y="0"/>
            <a:ext cx="7924800" cy="515938"/>
          </a:xfrm>
          <a:prstGeom prst="rect">
            <a:avLst/>
          </a:prstGeom>
        </p:spPr>
        <p:txBody>
          <a:bodyPr vert="horz" lIns="91440" tIns="45720" rIns="91440" bIns="45720" rtlCol="0"/>
          <a:lstStyle>
            <a:lvl1pPr algn="r">
              <a:defRPr sz="1200"/>
            </a:lvl1pPr>
          </a:lstStyle>
          <a:p>
            <a:fld id="{B76957E2-E65A-F543-BB67-9BB692C26CF6}" type="datetimeFigureOut">
              <a:rPr lang="fr-FR" smtClean="0"/>
              <a:t>07/12/2020</a:t>
            </a:fld>
            <a:endParaRPr lang="fr-FR"/>
          </a:p>
        </p:txBody>
      </p:sp>
      <p:sp>
        <p:nvSpPr>
          <p:cNvPr id="4" name="Espace réservé de l'image des diapositives 3"/>
          <p:cNvSpPr>
            <a:spLocks noGrp="1" noRot="1" noChangeAspect="1"/>
          </p:cNvSpPr>
          <p:nvPr>
            <p:ph type="sldImg" idx="2"/>
          </p:nvPr>
        </p:nvSpPr>
        <p:spPr>
          <a:xfrm>
            <a:off x="6057900" y="1285875"/>
            <a:ext cx="6172200" cy="3471863"/>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1828800" y="4951413"/>
            <a:ext cx="14630400" cy="4049712"/>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771063"/>
            <a:ext cx="7924800" cy="51593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10358438" y="9771063"/>
            <a:ext cx="7924800" cy="515937"/>
          </a:xfrm>
          <a:prstGeom prst="rect">
            <a:avLst/>
          </a:prstGeom>
        </p:spPr>
        <p:txBody>
          <a:bodyPr vert="horz" lIns="91440" tIns="45720" rIns="91440" bIns="45720" rtlCol="0" anchor="b"/>
          <a:lstStyle>
            <a:lvl1pPr algn="r">
              <a:defRPr sz="1200"/>
            </a:lvl1pPr>
          </a:lstStyle>
          <a:p>
            <a:fld id="{E1FF89B9-BECA-C64A-B476-245689A04937}" type="slidenum">
              <a:rPr lang="fr-FR" smtClean="0"/>
              <a:t>‹N°›</a:t>
            </a:fld>
            <a:endParaRPr lang="fr-FR"/>
          </a:p>
        </p:txBody>
      </p:sp>
    </p:spTree>
    <p:extLst>
      <p:ext uri="{BB962C8B-B14F-4D97-AF65-F5344CB8AC3E}">
        <p14:creationId xmlns:p14="http://schemas.microsoft.com/office/powerpoint/2010/main" val="15306953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E1FF89B9-BECA-C64A-B476-245689A04937}" type="slidenum">
              <a:rPr lang="fr-FR" smtClean="0"/>
              <a:t>1</a:t>
            </a:fld>
            <a:endParaRPr lang="fr-FR"/>
          </a:p>
        </p:txBody>
      </p:sp>
    </p:spTree>
    <p:extLst>
      <p:ext uri="{BB962C8B-B14F-4D97-AF65-F5344CB8AC3E}">
        <p14:creationId xmlns:p14="http://schemas.microsoft.com/office/powerpoint/2010/main" val="90145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E1FF89B9-BECA-C64A-B476-245689A04937}" type="slidenum">
              <a:rPr lang="fr-FR" smtClean="0"/>
              <a:t>3</a:t>
            </a:fld>
            <a:endParaRPr lang="fr-FR"/>
          </a:p>
        </p:txBody>
      </p:sp>
    </p:spTree>
    <p:extLst>
      <p:ext uri="{BB962C8B-B14F-4D97-AF65-F5344CB8AC3E}">
        <p14:creationId xmlns:p14="http://schemas.microsoft.com/office/powerpoint/2010/main" val="28323449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E1FF89B9-BECA-C64A-B476-245689A04937}" type="slidenum">
              <a:rPr lang="fr-FR" smtClean="0"/>
              <a:t>4</a:t>
            </a:fld>
            <a:endParaRPr lang="fr-FR"/>
          </a:p>
        </p:txBody>
      </p:sp>
    </p:spTree>
    <p:extLst>
      <p:ext uri="{BB962C8B-B14F-4D97-AF65-F5344CB8AC3E}">
        <p14:creationId xmlns:p14="http://schemas.microsoft.com/office/powerpoint/2010/main" val="8077013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E1FF89B9-BECA-C64A-B476-245689A04937}" type="slidenum">
              <a:rPr lang="fr-FR" smtClean="0"/>
              <a:t>6</a:t>
            </a:fld>
            <a:endParaRPr lang="fr-FR"/>
          </a:p>
        </p:txBody>
      </p:sp>
    </p:spTree>
    <p:extLst>
      <p:ext uri="{BB962C8B-B14F-4D97-AF65-F5344CB8AC3E}">
        <p14:creationId xmlns:p14="http://schemas.microsoft.com/office/powerpoint/2010/main" val="13059901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E1FF89B9-BECA-C64A-B476-245689A04937}" type="slidenum">
              <a:rPr lang="fr-FR" smtClean="0"/>
              <a:t>7</a:t>
            </a:fld>
            <a:endParaRPr lang="fr-FR"/>
          </a:p>
        </p:txBody>
      </p:sp>
    </p:spTree>
    <p:extLst>
      <p:ext uri="{BB962C8B-B14F-4D97-AF65-F5344CB8AC3E}">
        <p14:creationId xmlns:p14="http://schemas.microsoft.com/office/powerpoint/2010/main" val="40675824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E1FF89B9-BECA-C64A-B476-245689A04937}" type="slidenum">
              <a:rPr lang="fr-FR" smtClean="0"/>
              <a:t>8</a:t>
            </a:fld>
            <a:endParaRPr lang="fr-FR"/>
          </a:p>
        </p:txBody>
      </p:sp>
    </p:spTree>
    <p:extLst>
      <p:ext uri="{BB962C8B-B14F-4D97-AF65-F5344CB8AC3E}">
        <p14:creationId xmlns:p14="http://schemas.microsoft.com/office/powerpoint/2010/main" val="6052464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E1FF89B9-BECA-C64A-B476-245689A04937}" type="slidenum">
              <a:rPr lang="fr-FR" smtClean="0"/>
              <a:t>9</a:t>
            </a:fld>
            <a:endParaRPr lang="fr-FR"/>
          </a:p>
        </p:txBody>
      </p:sp>
    </p:spTree>
    <p:extLst>
      <p:ext uri="{BB962C8B-B14F-4D97-AF65-F5344CB8AC3E}">
        <p14:creationId xmlns:p14="http://schemas.microsoft.com/office/powerpoint/2010/main" val="14347741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E1FF89B9-BECA-C64A-B476-245689A04937}" type="slidenum">
              <a:rPr lang="fr-FR" smtClean="0"/>
              <a:t>10</a:t>
            </a:fld>
            <a:endParaRPr lang="fr-FR"/>
          </a:p>
        </p:txBody>
      </p:sp>
    </p:spTree>
    <p:extLst>
      <p:ext uri="{BB962C8B-B14F-4D97-AF65-F5344CB8AC3E}">
        <p14:creationId xmlns:p14="http://schemas.microsoft.com/office/powerpoint/2010/main" val="13530337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E1FF89B9-BECA-C64A-B476-245689A04937}" type="slidenum">
              <a:rPr lang="fr-FR" smtClean="0"/>
              <a:t>12</a:t>
            </a:fld>
            <a:endParaRPr lang="fr-FR"/>
          </a:p>
        </p:txBody>
      </p:sp>
    </p:spTree>
    <p:extLst>
      <p:ext uri="{BB962C8B-B14F-4D97-AF65-F5344CB8AC3E}">
        <p14:creationId xmlns:p14="http://schemas.microsoft.com/office/powerpoint/2010/main" val="14995084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E1FF89B9-BECA-C64A-B476-245689A04937}" type="slidenum">
              <a:rPr lang="fr-FR" smtClean="0"/>
              <a:t>13</a:t>
            </a:fld>
            <a:endParaRPr lang="fr-FR"/>
          </a:p>
        </p:txBody>
      </p:sp>
    </p:spTree>
    <p:extLst>
      <p:ext uri="{BB962C8B-B14F-4D97-AF65-F5344CB8AC3E}">
        <p14:creationId xmlns:p14="http://schemas.microsoft.com/office/powerpoint/2010/main" val="2765406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71600" y="3188970"/>
            <a:ext cx="15544800" cy="216027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2743200" y="5760720"/>
            <a:ext cx="12801600" cy="257175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12/7/2020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6500" b="1" i="0">
                <a:solidFill>
                  <a:srgbClr val="FAFAFA"/>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12/7/2020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6500" b="1" i="0">
                <a:solidFill>
                  <a:srgbClr val="FAFAFA"/>
                </a:solidFill>
                <a:latin typeface="Arial"/>
                <a:cs typeface="Arial"/>
              </a:defRPr>
            </a:lvl1pPr>
          </a:lstStyle>
          <a:p>
            <a:endParaRPr/>
          </a:p>
        </p:txBody>
      </p:sp>
      <p:sp>
        <p:nvSpPr>
          <p:cNvPr id="3" name="Holder 3"/>
          <p:cNvSpPr>
            <a:spLocks noGrp="1"/>
          </p:cNvSpPr>
          <p:nvPr>
            <p:ph sz="half" idx="2"/>
          </p:nvPr>
        </p:nvSpPr>
        <p:spPr>
          <a:xfrm>
            <a:off x="835741" y="2338153"/>
            <a:ext cx="8131175" cy="5992495"/>
          </a:xfrm>
          <a:prstGeom prst="rect">
            <a:avLst/>
          </a:prstGeom>
        </p:spPr>
        <p:txBody>
          <a:bodyPr wrap="square" lIns="0" tIns="0" rIns="0" bIns="0">
            <a:spAutoFit/>
          </a:bodyPr>
          <a:lstStyle>
            <a:lvl1pPr>
              <a:defRPr sz="2000" b="0" i="0">
                <a:solidFill>
                  <a:srgbClr val="FAFAFA"/>
                </a:solidFill>
                <a:latin typeface="Trebuchet MS"/>
                <a:cs typeface="Trebuchet MS"/>
              </a:defRPr>
            </a:lvl1pPr>
          </a:lstStyle>
          <a:p>
            <a:endParaRPr/>
          </a:p>
        </p:txBody>
      </p:sp>
      <p:sp>
        <p:nvSpPr>
          <p:cNvPr id="4" name="Holder 4"/>
          <p:cNvSpPr>
            <a:spLocks noGrp="1"/>
          </p:cNvSpPr>
          <p:nvPr>
            <p:ph sz="half" idx="3"/>
          </p:nvPr>
        </p:nvSpPr>
        <p:spPr>
          <a:xfrm>
            <a:off x="9802317" y="2337457"/>
            <a:ext cx="8131809" cy="6900545"/>
          </a:xfrm>
          <a:prstGeom prst="rect">
            <a:avLst/>
          </a:prstGeom>
        </p:spPr>
        <p:txBody>
          <a:bodyPr wrap="square" lIns="0" tIns="0" rIns="0" bIns="0">
            <a:spAutoFit/>
          </a:bodyPr>
          <a:lstStyle>
            <a:lvl1pPr>
              <a:defRPr sz="1800" b="0" i="0">
                <a:solidFill>
                  <a:srgbClr val="FAFAFA"/>
                </a:solidFill>
                <a:latin typeface="Trebuchet MS"/>
                <a:cs typeface="Trebuchet MS"/>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12/7/2020</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6500" b="1" i="0">
                <a:solidFill>
                  <a:srgbClr val="FAFAFA"/>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12/7/2020</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1"/>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solidFill>
            <a:srgbClr val="2A2E32"/>
          </a:solidFill>
        </p:spPr>
        <p:txBody>
          <a:bodyPr wrap="square" lIns="0" tIns="0" rIns="0" bIns="0" rtlCol="0"/>
          <a:lstStyle/>
          <a:p>
            <a:endParaRPr/>
          </a:p>
        </p:txBody>
      </p:sp>
      <p:sp>
        <p:nvSpPr>
          <p:cNvPr id="17" name="bg object 17"/>
          <p:cNvSpPr/>
          <p:nvPr/>
        </p:nvSpPr>
        <p:spPr>
          <a:xfrm>
            <a:off x="0" y="6518970"/>
            <a:ext cx="18287999" cy="3768028"/>
          </a:xfrm>
          <a:prstGeom prst="rect">
            <a:avLst/>
          </a:prstGeom>
          <a:blipFill>
            <a:blip r:embed="rId2" cstate="print"/>
            <a:stretch>
              <a:fillRect/>
            </a:stretch>
          </a:blipFill>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12/7/2020</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591541" y="968433"/>
            <a:ext cx="11104916" cy="1016000"/>
          </a:xfrm>
          <a:prstGeom prst="rect">
            <a:avLst/>
          </a:prstGeom>
        </p:spPr>
        <p:txBody>
          <a:bodyPr wrap="square" lIns="0" tIns="0" rIns="0" bIns="0">
            <a:spAutoFit/>
          </a:bodyPr>
          <a:lstStyle>
            <a:lvl1pPr>
              <a:defRPr sz="6500" b="1" i="0">
                <a:solidFill>
                  <a:srgbClr val="FAFAFA"/>
                </a:solidFill>
                <a:latin typeface="Arial"/>
                <a:cs typeface="Arial"/>
              </a:defRPr>
            </a:lvl1pPr>
          </a:lstStyle>
          <a:p>
            <a:endParaRPr/>
          </a:p>
        </p:txBody>
      </p:sp>
      <p:sp>
        <p:nvSpPr>
          <p:cNvPr id="3" name="Holder 3"/>
          <p:cNvSpPr>
            <a:spLocks noGrp="1"/>
          </p:cNvSpPr>
          <p:nvPr>
            <p:ph type="body" idx="1"/>
          </p:nvPr>
        </p:nvSpPr>
        <p:spPr>
          <a:xfrm>
            <a:off x="274447" y="3019969"/>
            <a:ext cx="17739105" cy="5876925"/>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6217920" y="9566910"/>
            <a:ext cx="5852160" cy="51435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14400" y="9566910"/>
            <a:ext cx="4206240" cy="51435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12/7/2020</a:t>
            </a:fld>
            <a:endParaRPr lang="en-US"/>
          </a:p>
        </p:txBody>
      </p:sp>
      <p:sp>
        <p:nvSpPr>
          <p:cNvPr id="6" name="Holder 6"/>
          <p:cNvSpPr>
            <a:spLocks noGrp="1"/>
          </p:cNvSpPr>
          <p:nvPr>
            <p:ph type="sldNum" sz="quarter" idx="7"/>
          </p:nvPr>
        </p:nvSpPr>
        <p:spPr>
          <a:xfrm>
            <a:off x="13167361" y="9566910"/>
            <a:ext cx="4206240" cy="51435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mailto:prenom.nom@optimhome.com" TargetMode="External"/><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image" Target="../media/image5.emf"/><Relationship Id="rId7" Type="http://schemas.openxmlformats.org/officeDocument/2006/relationships/image" Target="../media/image9.em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emf"/><Relationship Id="rId5" Type="http://schemas.openxmlformats.org/officeDocument/2006/relationships/image" Target="../media/image7.emf"/><Relationship Id="rId4" Type="http://schemas.openxmlformats.org/officeDocument/2006/relationships/image" Target="../media/image6.emf"/></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3.emf"/><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emf"/><Relationship Id="rId4" Type="http://schemas.openxmlformats.org/officeDocument/2006/relationships/image" Target="../media/image15.emf"/></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emf"/><Relationship Id="rId4" Type="http://schemas.openxmlformats.org/officeDocument/2006/relationships/image" Target="../media/image15.emf"/></Relationships>
</file>

<file path=ppt/slides/_rels/slide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5.emf"/><Relationship Id="rId4" Type="http://schemas.openxmlformats.org/officeDocument/2006/relationships/image" Target="../media/image3.emf"/></Relationships>
</file>

<file path=ppt/slides/_rels/slide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3.emf"/><Relationship Id="rId4" Type="http://schemas.openxmlformats.org/officeDocument/2006/relationships/image" Target="../media/image15.emf"/></Relationships>
</file>

<file path=ppt/slides/_rels/slide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emf"/><Relationship Id="rId4" Type="http://schemas.openxmlformats.org/officeDocument/2006/relationships/image" Target="../media/image15.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Image 20" descr="Une image contenant vivant, intérieur, canapé, pièce&#10;&#10;Description générée automatiquement">
            <a:extLst>
              <a:ext uri="{FF2B5EF4-FFF2-40B4-BE49-F238E27FC236}">
                <a16:creationId xmlns:a16="http://schemas.microsoft.com/office/drawing/2014/main" id="{FB767037-00D2-F54A-A051-C7212107875A}"/>
              </a:ext>
            </a:extLst>
          </p:cNvPr>
          <p:cNvPicPr>
            <a:picLocks noChangeAspect="1"/>
          </p:cNvPicPr>
          <p:nvPr/>
        </p:nvPicPr>
        <p:blipFill rotWithShape="1">
          <a:blip r:embed="rId3">
            <a:extLst>
              <a:ext uri="{28A0092B-C50C-407E-A947-70E740481C1C}">
                <a14:useLocalDpi xmlns:a14="http://schemas.microsoft.com/office/drawing/2010/main" val="0"/>
              </a:ext>
            </a:extLst>
          </a:blip>
          <a:srcRect l="54784" t="37252" r="3166" b="2363"/>
          <a:stretch/>
        </p:blipFill>
        <p:spPr>
          <a:xfrm>
            <a:off x="0" y="0"/>
            <a:ext cx="10820399" cy="10287000"/>
          </a:xfrm>
          <a:prstGeom prst="rect">
            <a:avLst/>
          </a:prstGeom>
        </p:spPr>
      </p:pic>
      <p:grpSp>
        <p:nvGrpSpPr>
          <p:cNvPr id="28" name="Groupe 27">
            <a:extLst>
              <a:ext uri="{FF2B5EF4-FFF2-40B4-BE49-F238E27FC236}">
                <a16:creationId xmlns:a16="http://schemas.microsoft.com/office/drawing/2014/main" id="{781D197C-B58F-384B-BA9A-E1EE64F14BA4}"/>
              </a:ext>
            </a:extLst>
          </p:cNvPr>
          <p:cNvGrpSpPr/>
          <p:nvPr/>
        </p:nvGrpSpPr>
        <p:grpSpPr>
          <a:xfrm>
            <a:off x="1524000" y="5753100"/>
            <a:ext cx="8153399" cy="3424000"/>
            <a:chOff x="1524000" y="5753100"/>
            <a:chExt cx="8153399" cy="3424000"/>
          </a:xfrm>
        </p:grpSpPr>
        <p:sp>
          <p:nvSpPr>
            <p:cNvPr id="22" name="Rectangle 21">
              <a:extLst>
                <a:ext uri="{FF2B5EF4-FFF2-40B4-BE49-F238E27FC236}">
                  <a16:creationId xmlns:a16="http://schemas.microsoft.com/office/drawing/2014/main" id="{63EDA7BC-93F8-EF49-A053-CD8F82C41C0A}"/>
                </a:ext>
              </a:extLst>
            </p:cNvPr>
            <p:cNvSpPr/>
            <p:nvPr/>
          </p:nvSpPr>
          <p:spPr>
            <a:xfrm>
              <a:off x="1524000" y="5753100"/>
              <a:ext cx="7924548" cy="342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dirty="0">
                <a:latin typeface="Raleway Medium" panose="020B0003030101060003" pitchFamily="34" charset="0"/>
              </a:endParaRPr>
            </a:p>
          </p:txBody>
        </p:sp>
        <p:sp>
          <p:nvSpPr>
            <p:cNvPr id="26" name="Triangle 25">
              <a:extLst>
                <a:ext uri="{FF2B5EF4-FFF2-40B4-BE49-F238E27FC236}">
                  <a16:creationId xmlns:a16="http://schemas.microsoft.com/office/drawing/2014/main" id="{855A2EC7-CE5C-E044-8905-15327D6034EE}"/>
                </a:ext>
              </a:extLst>
            </p:cNvPr>
            <p:cNvSpPr/>
            <p:nvPr/>
          </p:nvSpPr>
          <p:spPr>
            <a:xfrm rot="5400000">
              <a:off x="9335303" y="8230405"/>
              <a:ext cx="457201" cy="22699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7" name="Groupe 16">
            <a:extLst>
              <a:ext uri="{FF2B5EF4-FFF2-40B4-BE49-F238E27FC236}">
                <a16:creationId xmlns:a16="http://schemas.microsoft.com/office/drawing/2014/main" id="{695A604A-EDC4-E145-8BCE-1975E2739651}"/>
              </a:ext>
            </a:extLst>
          </p:cNvPr>
          <p:cNvGrpSpPr/>
          <p:nvPr/>
        </p:nvGrpSpPr>
        <p:grpSpPr>
          <a:xfrm>
            <a:off x="12420600" y="2171700"/>
            <a:ext cx="5213644" cy="4708240"/>
            <a:chOff x="12192000" y="2154012"/>
            <a:chExt cx="5213644" cy="4708240"/>
          </a:xfrm>
        </p:grpSpPr>
        <p:sp>
          <p:nvSpPr>
            <p:cNvPr id="9" name="object 9"/>
            <p:cNvSpPr txBox="1"/>
            <p:nvPr/>
          </p:nvSpPr>
          <p:spPr>
            <a:xfrm>
              <a:off x="12192000" y="2154012"/>
              <a:ext cx="5213644" cy="1490152"/>
            </a:xfrm>
            <a:prstGeom prst="rect">
              <a:avLst/>
            </a:prstGeom>
          </p:spPr>
          <p:txBody>
            <a:bodyPr vert="horz" wrap="square" lIns="0" tIns="12700" rIns="0" bIns="0" rtlCol="0">
              <a:spAutoFit/>
            </a:bodyPr>
            <a:lstStyle/>
            <a:p>
              <a:pPr marL="12700">
                <a:spcBef>
                  <a:spcPts val="100"/>
                </a:spcBef>
              </a:pPr>
              <a:r>
                <a:rPr lang="fr-FR" sz="9600" b="1" dirty="0">
                  <a:solidFill>
                    <a:srgbClr val="2B2E32"/>
                  </a:solidFill>
                  <a:latin typeface="Raleway ExtraBold" panose="020B0003030101060003" pitchFamily="34" charset="0"/>
                  <a:cs typeface="Trebuchet MS"/>
                </a:rPr>
                <a:t>GUIDE</a:t>
              </a:r>
              <a:endParaRPr sz="9600" b="1" dirty="0">
                <a:solidFill>
                  <a:srgbClr val="2B2E32"/>
                </a:solidFill>
                <a:latin typeface="Raleway ExtraBold" panose="020B0003030101060003" pitchFamily="34" charset="0"/>
                <a:cs typeface="Trebuchet MS"/>
              </a:endParaRPr>
            </a:p>
          </p:txBody>
        </p:sp>
        <p:sp>
          <p:nvSpPr>
            <p:cNvPr id="12" name="object 9">
              <a:extLst>
                <a:ext uri="{FF2B5EF4-FFF2-40B4-BE49-F238E27FC236}">
                  <a16:creationId xmlns:a16="http://schemas.microsoft.com/office/drawing/2014/main" id="{1FFEE637-AF06-BC41-B638-13283C06F520}"/>
                </a:ext>
              </a:extLst>
            </p:cNvPr>
            <p:cNvSpPr txBox="1"/>
            <p:nvPr/>
          </p:nvSpPr>
          <p:spPr>
            <a:xfrm>
              <a:off x="12192000" y="3199652"/>
              <a:ext cx="4680244" cy="1490152"/>
            </a:xfrm>
            <a:prstGeom prst="rect">
              <a:avLst/>
            </a:prstGeom>
          </p:spPr>
          <p:txBody>
            <a:bodyPr vert="horz" wrap="square" lIns="0" tIns="12700" rIns="0" bIns="0" rtlCol="0">
              <a:spAutoFit/>
            </a:bodyPr>
            <a:lstStyle/>
            <a:p>
              <a:pPr marL="12700">
                <a:spcBef>
                  <a:spcPts val="100"/>
                </a:spcBef>
              </a:pPr>
              <a:r>
                <a:rPr lang="fr-FR" sz="9600" b="1" dirty="0">
                  <a:solidFill>
                    <a:srgbClr val="2B2E32"/>
                  </a:solidFill>
                  <a:latin typeface="Raleway ExtraBold" panose="020B0003030101060003" pitchFamily="34" charset="0"/>
                  <a:cs typeface="Trebuchet MS"/>
                </a:rPr>
                <a:t>D’AIDE</a:t>
              </a:r>
              <a:endParaRPr sz="9600" b="1" dirty="0">
                <a:solidFill>
                  <a:srgbClr val="2B2E32"/>
                </a:solidFill>
                <a:latin typeface="Raleway ExtraBold" panose="020B0003030101060003" pitchFamily="34" charset="0"/>
                <a:cs typeface="Trebuchet MS"/>
              </a:endParaRPr>
            </a:p>
          </p:txBody>
        </p:sp>
        <p:sp>
          <p:nvSpPr>
            <p:cNvPr id="13" name="object 9">
              <a:extLst>
                <a:ext uri="{FF2B5EF4-FFF2-40B4-BE49-F238E27FC236}">
                  <a16:creationId xmlns:a16="http://schemas.microsoft.com/office/drawing/2014/main" id="{DF3AFA74-1704-D74A-85A1-7CF496F45E9F}"/>
                </a:ext>
              </a:extLst>
            </p:cNvPr>
            <p:cNvSpPr txBox="1"/>
            <p:nvPr/>
          </p:nvSpPr>
          <p:spPr>
            <a:xfrm>
              <a:off x="12192000" y="4326460"/>
              <a:ext cx="3276600" cy="1490152"/>
            </a:xfrm>
            <a:prstGeom prst="rect">
              <a:avLst/>
            </a:prstGeom>
          </p:spPr>
          <p:txBody>
            <a:bodyPr vert="horz" wrap="square" lIns="0" tIns="12700" rIns="0" bIns="0" rtlCol="0">
              <a:spAutoFit/>
            </a:bodyPr>
            <a:lstStyle/>
            <a:p>
              <a:pPr marL="12700">
                <a:spcBef>
                  <a:spcPts val="100"/>
                </a:spcBef>
              </a:pPr>
              <a:r>
                <a:rPr lang="fr-FR" sz="9600" b="1" dirty="0">
                  <a:solidFill>
                    <a:srgbClr val="2B2E32"/>
                  </a:solidFill>
                  <a:latin typeface="Raleway ExtraBold" panose="020B0003030101060003" pitchFamily="34" charset="0"/>
                  <a:cs typeface="Trebuchet MS"/>
                </a:rPr>
                <a:t>À LA</a:t>
              </a:r>
              <a:endParaRPr sz="9600" b="1" dirty="0">
                <a:solidFill>
                  <a:srgbClr val="2B2E32"/>
                </a:solidFill>
                <a:latin typeface="Raleway ExtraBold" panose="020B0003030101060003" pitchFamily="34" charset="0"/>
                <a:cs typeface="Trebuchet MS"/>
              </a:endParaRPr>
            </a:p>
          </p:txBody>
        </p:sp>
        <p:sp>
          <p:nvSpPr>
            <p:cNvPr id="14" name="object 9">
              <a:extLst>
                <a:ext uri="{FF2B5EF4-FFF2-40B4-BE49-F238E27FC236}">
                  <a16:creationId xmlns:a16="http://schemas.microsoft.com/office/drawing/2014/main" id="{4503AA43-5BC4-254A-9CB8-A6DFB9A9B919}"/>
                </a:ext>
              </a:extLst>
            </p:cNvPr>
            <p:cNvSpPr txBox="1"/>
            <p:nvPr/>
          </p:nvSpPr>
          <p:spPr>
            <a:xfrm>
              <a:off x="12192000" y="5372100"/>
              <a:ext cx="5061244" cy="1490152"/>
            </a:xfrm>
            <a:prstGeom prst="rect">
              <a:avLst/>
            </a:prstGeom>
          </p:spPr>
          <p:txBody>
            <a:bodyPr vert="horz" wrap="square" lIns="0" tIns="12700" rIns="0" bIns="0" rtlCol="0">
              <a:spAutoFit/>
            </a:bodyPr>
            <a:lstStyle/>
            <a:p>
              <a:pPr marL="12700">
                <a:spcBef>
                  <a:spcPts val="100"/>
                </a:spcBef>
              </a:pPr>
              <a:r>
                <a:rPr lang="fr-FR" sz="9600" b="1" dirty="0">
                  <a:solidFill>
                    <a:srgbClr val="2B2E32"/>
                  </a:solidFill>
                  <a:latin typeface="Raleway ExtraBold" panose="020B0003030101060003" pitchFamily="34" charset="0"/>
                  <a:cs typeface="Trebuchet MS"/>
                </a:rPr>
                <a:t>VENTE</a:t>
              </a:r>
              <a:endParaRPr sz="9600" b="1" dirty="0">
                <a:solidFill>
                  <a:srgbClr val="2B2E32"/>
                </a:solidFill>
                <a:latin typeface="Raleway ExtraBold" panose="020B0003030101060003" pitchFamily="34" charset="0"/>
                <a:cs typeface="Trebuchet MS"/>
              </a:endParaRPr>
            </a:p>
          </p:txBody>
        </p:sp>
      </p:grpSp>
      <p:pic>
        <p:nvPicPr>
          <p:cNvPr id="16" name="Image 15">
            <a:extLst>
              <a:ext uri="{FF2B5EF4-FFF2-40B4-BE49-F238E27FC236}">
                <a16:creationId xmlns:a16="http://schemas.microsoft.com/office/drawing/2014/main" id="{D5C64ECB-2D6F-284C-9AA5-D95A27C6775D}"/>
              </a:ext>
            </a:extLst>
          </p:cNvPr>
          <p:cNvPicPr>
            <a:picLocks noChangeAspect="1"/>
          </p:cNvPicPr>
          <p:nvPr/>
        </p:nvPicPr>
        <p:blipFill>
          <a:blip r:embed="rId4"/>
          <a:stretch>
            <a:fillRect/>
          </a:stretch>
        </p:blipFill>
        <p:spPr>
          <a:xfrm>
            <a:off x="13125253" y="8267700"/>
            <a:ext cx="2724347" cy="662752"/>
          </a:xfrm>
          <a:prstGeom prst="rect">
            <a:avLst/>
          </a:prstGeom>
        </p:spPr>
      </p:pic>
      <p:sp>
        <p:nvSpPr>
          <p:cNvPr id="25" name="Rectangle 24">
            <a:extLst>
              <a:ext uri="{FF2B5EF4-FFF2-40B4-BE49-F238E27FC236}">
                <a16:creationId xmlns:a16="http://schemas.microsoft.com/office/drawing/2014/main" id="{208A528C-2B97-3547-9A57-2E2B49A9C580}"/>
              </a:ext>
            </a:extLst>
          </p:cNvPr>
          <p:cNvSpPr/>
          <p:nvPr/>
        </p:nvSpPr>
        <p:spPr>
          <a:xfrm>
            <a:off x="4762497" y="6290313"/>
            <a:ext cx="4572002" cy="2318583"/>
          </a:xfrm>
          <a:prstGeom prst="rect">
            <a:avLst/>
          </a:prstGeom>
        </p:spPr>
        <p:txBody>
          <a:bodyPr wrap="square">
            <a:spAutoFit/>
          </a:bodyPr>
          <a:lstStyle/>
          <a:p>
            <a:r>
              <a:rPr lang="fr-FR" sz="2800" b="1" dirty="0">
                <a:solidFill>
                  <a:srgbClr val="5F259F"/>
                </a:solidFill>
                <a:latin typeface="Raleway" panose="020B0003030101060003" pitchFamily="34" charset="0"/>
              </a:rPr>
              <a:t>Prénom Nom</a:t>
            </a:r>
          </a:p>
          <a:p>
            <a:pPr>
              <a:lnSpc>
                <a:spcPct val="150000"/>
              </a:lnSpc>
            </a:pPr>
            <a:r>
              <a:rPr lang="fr-FR" sz="2000" dirty="0">
                <a:latin typeface="Roboto" panose="02000000000000000000" pitchFamily="2" charset="0"/>
                <a:ea typeface="Roboto" panose="02000000000000000000" pitchFamily="2" charset="0"/>
                <a:cs typeface="Roboto" panose="02000000000000000000" pitchFamily="2" charset="0"/>
              </a:rPr>
              <a:t>Conseiller immobilier </a:t>
            </a:r>
            <a:r>
              <a:rPr lang="fr-FR" sz="2000" dirty="0" err="1">
                <a:latin typeface="Roboto" panose="02000000000000000000" pitchFamily="2" charset="0"/>
                <a:ea typeface="Roboto" panose="02000000000000000000" pitchFamily="2" charset="0"/>
                <a:cs typeface="Roboto" panose="02000000000000000000" pitchFamily="2" charset="0"/>
              </a:rPr>
              <a:t>Optimhome</a:t>
            </a:r>
            <a:endParaRPr lang="fr-FR" sz="2000" dirty="0">
              <a:latin typeface="Roboto" panose="02000000000000000000" pitchFamily="2" charset="0"/>
              <a:ea typeface="Roboto" panose="02000000000000000000" pitchFamily="2" charset="0"/>
              <a:cs typeface="Roboto" panose="02000000000000000000" pitchFamily="2" charset="0"/>
            </a:endParaRPr>
          </a:p>
          <a:p>
            <a:pPr>
              <a:lnSpc>
                <a:spcPct val="150000"/>
              </a:lnSpc>
            </a:pPr>
            <a:r>
              <a:rPr lang="fr-FR" sz="2000" dirty="0">
                <a:latin typeface="Roboto" panose="02000000000000000000" pitchFamily="2" charset="0"/>
                <a:ea typeface="Roboto" panose="02000000000000000000" pitchFamily="2" charset="0"/>
                <a:cs typeface="Roboto" panose="02000000000000000000" pitchFamily="2" charset="0"/>
              </a:rPr>
              <a:t>00 00 00 00 00</a:t>
            </a:r>
          </a:p>
          <a:p>
            <a:pPr>
              <a:lnSpc>
                <a:spcPct val="150000"/>
              </a:lnSpc>
            </a:pPr>
            <a:r>
              <a:rPr lang="fr-FR" sz="2000" dirty="0">
                <a:solidFill>
                  <a:srgbClr val="2B2E32"/>
                </a:solidFill>
                <a:latin typeface="Roboto" panose="02000000000000000000" pitchFamily="2" charset="0"/>
                <a:ea typeface="Roboto" panose="02000000000000000000" pitchFamily="2" charset="0"/>
                <a:cs typeface="Roboto" panose="02000000000000000000" pitchFamily="2" charset="0"/>
                <a:hlinkClick r:id="rId5">
                  <a:extLst>
                    <a:ext uri="{A12FA001-AC4F-418D-AE19-62706E023703}">
                      <ahyp:hlinkClr xmlns:ahyp="http://schemas.microsoft.com/office/drawing/2018/hyperlinkcolor" val="tx"/>
                    </a:ext>
                  </a:extLst>
                </a:hlinkClick>
              </a:rPr>
              <a:t>prenom.nom@optimhome.com</a:t>
            </a:r>
            <a:endParaRPr lang="fr-FR" sz="2000" dirty="0">
              <a:solidFill>
                <a:srgbClr val="2B2E32"/>
              </a:solidFill>
              <a:latin typeface="Roboto" panose="02000000000000000000" pitchFamily="2" charset="0"/>
              <a:ea typeface="Roboto" panose="02000000000000000000" pitchFamily="2" charset="0"/>
              <a:cs typeface="Roboto" panose="02000000000000000000" pitchFamily="2" charset="0"/>
            </a:endParaRPr>
          </a:p>
          <a:p>
            <a:pPr>
              <a:lnSpc>
                <a:spcPct val="150000"/>
              </a:lnSpc>
            </a:pPr>
            <a:r>
              <a:rPr lang="fr-FR" sz="2000" dirty="0" err="1">
                <a:latin typeface="Roboto" panose="02000000000000000000" pitchFamily="2" charset="0"/>
                <a:ea typeface="Roboto" panose="02000000000000000000" pitchFamily="2" charset="0"/>
                <a:cs typeface="Roboto" panose="02000000000000000000" pitchFamily="2" charset="0"/>
              </a:rPr>
              <a:t>nom.optimhome.com</a:t>
            </a:r>
            <a:endParaRPr lang="fr-FR" sz="2000" dirty="0">
              <a:latin typeface="Roboto" panose="02000000000000000000" pitchFamily="2" charset="0"/>
              <a:ea typeface="Roboto" panose="02000000000000000000" pitchFamily="2" charset="0"/>
              <a:cs typeface="Roboto" panose="02000000000000000000" pitchFamily="2" charset="0"/>
            </a:endParaRPr>
          </a:p>
        </p:txBody>
      </p:sp>
      <p:sp>
        <p:nvSpPr>
          <p:cNvPr id="27" name="Rectangle 26">
            <a:extLst>
              <a:ext uri="{FF2B5EF4-FFF2-40B4-BE49-F238E27FC236}">
                <a16:creationId xmlns:a16="http://schemas.microsoft.com/office/drawing/2014/main" id="{09658F8A-A662-1A44-BFF4-311E4A75D6C4}"/>
              </a:ext>
            </a:extLst>
          </p:cNvPr>
          <p:cNvSpPr/>
          <p:nvPr/>
        </p:nvSpPr>
        <p:spPr>
          <a:xfrm>
            <a:off x="1983957" y="6305808"/>
            <a:ext cx="2318583" cy="231858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CC784868-9AFE-524F-85BE-7BFE002584E5}"/>
              </a:ext>
            </a:extLst>
          </p:cNvPr>
          <p:cNvSpPr/>
          <p:nvPr/>
        </p:nvSpPr>
        <p:spPr>
          <a:xfrm>
            <a:off x="15697200" y="9334500"/>
            <a:ext cx="2590800" cy="952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object 3"/>
          <p:cNvSpPr txBox="1"/>
          <p:nvPr/>
        </p:nvSpPr>
        <p:spPr>
          <a:xfrm>
            <a:off x="1240925" y="5503862"/>
            <a:ext cx="9556400" cy="2836674"/>
          </a:xfrm>
          <a:prstGeom prst="rect">
            <a:avLst/>
          </a:prstGeom>
        </p:spPr>
        <p:txBody>
          <a:bodyPr vert="horz" wrap="square" lIns="0" tIns="12700" rIns="0" bIns="0" rtlCol="0">
            <a:spAutoFit/>
          </a:bodyPr>
          <a:lstStyle/>
          <a:p>
            <a:pPr marL="12700" marR="5080" algn="just">
              <a:spcBef>
                <a:spcPts val="100"/>
              </a:spcBef>
            </a:pPr>
            <a:r>
              <a:rPr lang="fr-FR" sz="2000" dirty="0">
                <a:solidFill>
                  <a:srgbClr val="2B2E32"/>
                </a:solidFill>
                <a:latin typeface="Raleway Medium" panose="020B0003030101060003" pitchFamily="34" charset="0"/>
                <a:cs typeface="Trebuchet MS"/>
              </a:rPr>
              <a:t>V</a:t>
            </a:r>
            <a:r>
              <a:rPr sz="2000" dirty="0" err="1">
                <a:solidFill>
                  <a:srgbClr val="2B2E32"/>
                </a:solidFill>
                <a:latin typeface="Raleway Medium" panose="020B0003030101060003" pitchFamily="34" charset="0"/>
                <a:cs typeface="Trebuchet MS"/>
              </a:rPr>
              <a:t>endre</a:t>
            </a:r>
            <a:r>
              <a:rPr sz="2000" dirty="0">
                <a:solidFill>
                  <a:srgbClr val="2B2E32"/>
                </a:solidFill>
                <a:latin typeface="Raleway Medium" panose="020B0003030101060003" pitchFamily="34" charset="0"/>
                <a:cs typeface="Trebuchet MS"/>
              </a:rPr>
              <a:t> sa maison ou son </a:t>
            </a:r>
            <a:r>
              <a:rPr sz="2000" dirty="0" err="1">
                <a:solidFill>
                  <a:srgbClr val="2B2E32"/>
                </a:solidFill>
                <a:latin typeface="Raleway Medium" panose="020B0003030101060003" pitchFamily="34" charset="0"/>
                <a:cs typeface="Trebuchet MS"/>
              </a:rPr>
              <a:t>appartement</a:t>
            </a:r>
            <a:r>
              <a:rPr lang="fr-FR" sz="2000" dirty="0">
                <a:solidFill>
                  <a:srgbClr val="2B2E32"/>
                </a:solidFill>
                <a:latin typeface="Raleway Medium" panose="020B0003030101060003" pitchFamily="34" charset="0"/>
                <a:cs typeface="Trebuchet MS"/>
              </a:rPr>
              <a:t> ne se limite pas seulement à trouver un acheteur. E</a:t>
            </a:r>
            <a:r>
              <a:rPr sz="2000" dirty="0">
                <a:solidFill>
                  <a:srgbClr val="2B2E32"/>
                </a:solidFill>
                <a:latin typeface="Raleway Medium" panose="020B0003030101060003" pitchFamily="34" charset="0"/>
                <a:cs typeface="Trebuchet MS"/>
              </a:rPr>
              <a:t>n effet, en dehors de la démarche </a:t>
            </a:r>
            <a:r>
              <a:rPr sz="2000" dirty="0" err="1">
                <a:solidFill>
                  <a:srgbClr val="2B2E32"/>
                </a:solidFill>
                <a:latin typeface="Raleway Medium" panose="020B0003030101060003" pitchFamily="34" charset="0"/>
                <a:cs typeface="Trebuchet MS"/>
              </a:rPr>
              <a:t>commerciale</a:t>
            </a:r>
            <a:r>
              <a:rPr sz="2000" dirty="0">
                <a:solidFill>
                  <a:srgbClr val="2B2E32"/>
                </a:solidFill>
                <a:latin typeface="Raleway Medium" panose="020B0003030101060003" pitchFamily="34" charset="0"/>
                <a:cs typeface="Trebuchet MS"/>
              </a:rPr>
              <a:t> (détermination du juste prix de votre bien, de sa mise en valeur, la prise  de photos, la création et la</a:t>
            </a:r>
            <a:r>
              <a:rPr lang="fr-FR" sz="2000" dirty="0">
                <a:solidFill>
                  <a:srgbClr val="2B2E32"/>
                </a:solidFill>
                <a:latin typeface="Raleway Medium" panose="020B0003030101060003" pitchFamily="34" charset="0"/>
                <a:cs typeface="Trebuchet MS"/>
              </a:rPr>
              <a:t> </a:t>
            </a:r>
            <a:r>
              <a:rPr sz="2000" dirty="0">
                <a:solidFill>
                  <a:srgbClr val="2B2E32"/>
                </a:solidFill>
                <a:latin typeface="Raleway Medium" panose="020B0003030101060003" pitchFamily="34" charset="0"/>
                <a:cs typeface="Trebuchet MS"/>
              </a:rPr>
              <a:t>diffusion d’une annonce), </a:t>
            </a:r>
            <a:r>
              <a:rPr lang="fr-FR" sz="2000" dirty="0">
                <a:solidFill>
                  <a:srgbClr val="2B2E32"/>
                </a:solidFill>
                <a:latin typeface="Raleway Medium" panose="020B0003030101060003" pitchFamily="34" charset="0"/>
                <a:cs typeface="Trebuchet MS"/>
              </a:rPr>
              <a:t>d’autres paramètres </a:t>
            </a:r>
            <a:r>
              <a:rPr sz="2000" dirty="0" err="1">
                <a:solidFill>
                  <a:srgbClr val="2B2E32"/>
                </a:solidFill>
                <a:latin typeface="Raleway Medium" panose="020B0003030101060003" pitchFamily="34" charset="0"/>
                <a:cs typeface="Trebuchet MS"/>
              </a:rPr>
              <a:t>administratifs</a:t>
            </a:r>
            <a:r>
              <a:rPr sz="2000" dirty="0">
                <a:solidFill>
                  <a:srgbClr val="2B2E32"/>
                </a:solidFill>
                <a:latin typeface="Raleway Medium" panose="020B0003030101060003" pitchFamily="34" charset="0"/>
                <a:cs typeface="Trebuchet MS"/>
              </a:rPr>
              <a:t> et </a:t>
            </a:r>
            <a:r>
              <a:rPr sz="2000" dirty="0" err="1">
                <a:solidFill>
                  <a:srgbClr val="2B2E32"/>
                </a:solidFill>
                <a:latin typeface="Raleway Medium" panose="020B0003030101060003" pitchFamily="34" charset="0"/>
                <a:cs typeface="Trebuchet MS"/>
              </a:rPr>
              <a:t>organisationnels</a:t>
            </a:r>
            <a:r>
              <a:rPr lang="fr-FR" sz="2000" dirty="0">
                <a:solidFill>
                  <a:srgbClr val="2B2E32"/>
                </a:solidFill>
                <a:latin typeface="Raleway Medium" panose="020B0003030101060003" pitchFamily="34" charset="0"/>
                <a:cs typeface="Trebuchet MS"/>
              </a:rPr>
              <a:t> entrent en ligne de compte.</a:t>
            </a:r>
            <a:endParaRPr sz="2000" dirty="0">
              <a:solidFill>
                <a:srgbClr val="2B2E32"/>
              </a:solidFill>
              <a:latin typeface="Raleway Medium" panose="020B0003030101060003" pitchFamily="34" charset="0"/>
              <a:cs typeface="Trebuchet MS"/>
            </a:endParaRPr>
          </a:p>
          <a:p>
            <a:pPr>
              <a:spcBef>
                <a:spcPts val="45"/>
              </a:spcBef>
            </a:pPr>
            <a:endParaRPr sz="2350" dirty="0">
              <a:solidFill>
                <a:srgbClr val="2B2E32"/>
              </a:solidFill>
              <a:latin typeface="Raleway Medium" panose="020B0003030101060003" pitchFamily="34" charset="0"/>
              <a:cs typeface="Trebuchet MS"/>
            </a:endParaRPr>
          </a:p>
          <a:p>
            <a:pPr marL="12700" marR="8890" algn="just"/>
            <a:r>
              <a:rPr sz="2000" b="1" dirty="0">
                <a:solidFill>
                  <a:srgbClr val="2B2E32"/>
                </a:solidFill>
                <a:latin typeface="Raleway" panose="020B0003030101060003" pitchFamily="34" charset="0"/>
                <a:cs typeface="Trebuchet MS"/>
              </a:rPr>
              <a:t>Ce guide </a:t>
            </a:r>
            <a:r>
              <a:rPr lang="fr-FR" sz="2000" b="1" dirty="0">
                <a:solidFill>
                  <a:srgbClr val="2B2E32"/>
                </a:solidFill>
                <a:latin typeface="Raleway" panose="020B0003030101060003" pitchFamily="34" charset="0"/>
                <a:cs typeface="Trebuchet MS"/>
              </a:rPr>
              <a:t>d’aide à la vente </a:t>
            </a:r>
            <a:r>
              <a:rPr sz="2000" b="1" dirty="0">
                <a:solidFill>
                  <a:srgbClr val="2B2E32"/>
                </a:solidFill>
                <a:latin typeface="Raleway" panose="020B0003030101060003" pitchFamily="34" charset="0"/>
                <a:cs typeface="Trebuchet MS"/>
              </a:rPr>
              <a:t>a pour but de vous éclairer sur l’ensemble des  démarches à réaliser et </a:t>
            </a:r>
            <a:r>
              <a:rPr lang="fr-FR" sz="2000" b="1" dirty="0">
                <a:solidFill>
                  <a:srgbClr val="2B2E32"/>
                </a:solidFill>
                <a:latin typeface="Raleway" panose="020B0003030101060003" pitchFamily="34" charset="0"/>
                <a:cs typeface="Trebuchet MS"/>
              </a:rPr>
              <a:t>des bonnes pratiques à adopter tout au long de votre projet.</a:t>
            </a:r>
            <a:endParaRPr sz="2000" b="1" dirty="0">
              <a:solidFill>
                <a:srgbClr val="2B2E32"/>
              </a:solidFill>
              <a:latin typeface="Raleway" panose="020B0003030101060003" pitchFamily="34" charset="0"/>
              <a:cs typeface="Trebuchet MS"/>
            </a:endParaRPr>
          </a:p>
        </p:txBody>
      </p:sp>
      <p:sp>
        <p:nvSpPr>
          <p:cNvPr id="10" name="Rectangle 9">
            <a:extLst>
              <a:ext uri="{FF2B5EF4-FFF2-40B4-BE49-F238E27FC236}">
                <a16:creationId xmlns:a16="http://schemas.microsoft.com/office/drawing/2014/main" id="{2E0BF23A-B3CC-A44A-83D6-2F6D1899EE07}"/>
              </a:ext>
            </a:extLst>
          </p:cNvPr>
          <p:cNvSpPr/>
          <p:nvPr/>
        </p:nvSpPr>
        <p:spPr>
          <a:xfrm>
            <a:off x="0" y="-4646"/>
            <a:ext cx="12015947" cy="4610100"/>
          </a:xfrm>
          <a:prstGeom prst="rect">
            <a:avLst/>
          </a:prstGeom>
          <a:solidFill>
            <a:srgbClr val="5F25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object 6">
            <a:extLst>
              <a:ext uri="{FF2B5EF4-FFF2-40B4-BE49-F238E27FC236}">
                <a16:creationId xmlns:a16="http://schemas.microsoft.com/office/drawing/2014/main" id="{6E8C7259-B3AF-4B42-A257-CAA351FC1CD8}"/>
              </a:ext>
            </a:extLst>
          </p:cNvPr>
          <p:cNvSpPr txBox="1">
            <a:spLocks noGrp="1"/>
          </p:cNvSpPr>
          <p:nvPr>
            <p:ph type="title"/>
          </p:nvPr>
        </p:nvSpPr>
        <p:spPr>
          <a:xfrm>
            <a:off x="1240925" y="1444211"/>
            <a:ext cx="6272052" cy="1004506"/>
          </a:xfrm>
          <a:prstGeom prst="rect">
            <a:avLst/>
          </a:prstGeom>
        </p:spPr>
        <p:txBody>
          <a:bodyPr vert="horz" wrap="square" lIns="0" tIns="12065" rIns="0" bIns="0" rtlCol="0">
            <a:spAutoFit/>
          </a:bodyPr>
          <a:lstStyle/>
          <a:p>
            <a:pPr marL="12700" marR="5080">
              <a:lnSpc>
                <a:spcPct val="107600"/>
              </a:lnSpc>
              <a:spcBef>
                <a:spcPts val="95"/>
              </a:spcBef>
            </a:pPr>
            <a:r>
              <a:rPr lang="fr-FR" sz="6450" spc="10" dirty="0">
                <a:solidFill>
                  <a:schemeClr val="bg1"/>
                </a:solidFill>
              </a:rPr>
              <a:t>LES BONNES</a:t>
            </a:r>
            <a:endParaRPr sz="6000" dirty="0">
              <a:solidFill>
                <a:schemeClr val="bg1"/>
              </a:solidFill>
            </a:endParaRPr>
          </a:p>
        </p:txBody>
      </p:sp>
      <p:sp>
        <p:nvSpPr>
          <p:cNvPr id="14" name="object 6">
            <a:extLst>
              <a:ext uri="{FF2B5EF4-FFF2-40B4-BE49-F238E27FC236}">
                <a16:creationId xmlns:a16="http://schemas.microsoft.com/office/drawing/2014/main" id="{DD81DF0C-32C3-6444-A400-8B8F6441BF69}"/>
              </a:ext>
            </a:extLst>
          </p:cNvPr>
          <p:cNvSpPr txBox="1">
            <a:spLocks/>
          </p:cNvSpPr>
          <p:nvPr/>
        </p:nvSpPr>
        <p:spPr>
          <a:xfrm>
            <a:off x="1240925" y="2285775"/>
            <a:ext cx="6272052" cy="1004506"/>
          </a:xfrm>
          <a:prstGeom prst="rect">
            <a:avLst/>
          </a:prstGeom>
        </p:spPr>
        <p:txBody>
          <a:bodyPr vert="horz" wrap="square" lIns="0" tIns="12065" rIns="0" bIns="0" rtlCol="0">
            <a:spAutoFit/>
          </a:bodyPr>
          <a:lstStyle>
            <a:lvl1pPr>
              <a:defRPr sz="6500" b="1" i="0">
                <a:solidFill>
                  <a:srgbClr val="FAFAFA"/>
                </a:solidFill>
                <a:latin typeface="Arial"/>
                <a:ea typeface="+mj-ea"/>
                <a:cs typeface="Arial"/>
              </a:defRPr>
            </a:lvl1pPr>
          </a:lstStyle>
          <a:p>
            <a:pPr marL="12700" marR="5080">
              <a:lnSpc>
                <a:spcPct val="107600"/>
              </a:lnSpc>
              <a:spcBef>
                <a:spcPts val="95"/>
              </a:spcBef>
            </a:pPr>
            <a:r>
              <a:rPr lang="fr-FR" sz="6450" kern="0" spc="10" dirty="0">
                <a:solidFill>
                  <a:schemeClr val="bg1"/>
                </a:solidFill>
              </a:rPr>
              <a:t>PRATIQUES</a:t>
            </a:r>
            <a:endParaRPr lang="fr-FR" sz="6000" kern="0" dirty="0">
              <a:solidFill>
                <a:schemeClr val="bg1"/>
              </a:solidFill>
            </a:endParaRPr>
          </a:p>
        </p:txBody>
      </p:sp>
      <p:pic>
        <p:nvPicPr>
          <p:cNvPr id="15" name="Image 14">
            <a:extLst>
              <a:ext uri="{FF2B5EF4-FFF2-40B4-BE49-F238E27FC236}">
                <a16:creationId xmlns:a16="http://schemas.microsoft.com/office/drawing/2014/main" id="{90FABE1C-687C-694A-AC6C-C2D81E40D94A}"/>
              </a:ext>
            </a:extLst>
          </p:cNvPr>
          <p:cNvPicPr>
            <a:picLocks noChangeAspect="1"/>
          </p:cNvPicPr>
          <p:nvPr/>
        </p:nvPicPr>
        <p:blipFill>
          <a:blip r:embed="rId2"/>
          <a:stretch>
            <a:fillRect/>
          </a:stretch>
        </p:blipFill>
        <p:spPr>
          <a:xfrm>
            <a:off x="16154400" y="9639300"/>
            <a:ext cx="1743174" cy="424062"/>
          </a:xfrm>
          <a:prstGeom prst="rect">
            <a:avLst/>
          </a:prstGeom>
        </p:spPr>
      </p:pic>
      <p:pic>
        <p:nvPicPr>
          <p:cNvPr id="22" name="Image 21" descr="Une image contenant personne, extérieur, tenant, jaune&#10;&#10;Description générée automatiquement">
            <a:extLst>
              <a:ext uri="{FF2B5EF4-FFF2-40B4-BE49-F238E27FC236}">
                <a16:creationId xmlns:a16="http://schemas.microsoft.com/office/drawing/2014/main" id="{354D3F45-B6D1-B946-80B0-B2DFC6883561}"/>
              </a:ext>
            </a:extLst>
          </p:cNvPr>
          <p:cNvPicPr>
            <a:picLocks noChangeAspect="1"/>
          </p:cNvPicPr>
          <p:nvPr/>
        </p:nvPicPr>
        <p:blipFill rotWithShape="1">
          <a:blip r:embed="rId3">
            <a:extLst>
              <a:ext uri="{28A0092B-C50C-407E-A947-70E740481C1C}">
                <a14:useLocalDpi xmlns:a14="http://schemas.microsoft.com/office/drawing/2010/main" val="0"/>
              </a:ext>
            </a:extLst>
          </a:blip>
          <a:srcRect l="20624" r="38720"/>
          <a:stretch/>
        </p:blipFill>
        <p:spPr>
          <a:xfrm flipH="1">
            <a:off x="12015944" y="0"/>
            <a:ext cx="6272053" cy="10287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0" y="2251400"/>
            <a:ext cx="18288000" cy="628377"/>
          </a:xfrm>
          <a:prstGeom prst="rect">
            <a:avLst/>
          </a:prstGeom>
        </p:spPr>
        <p:txBody>
          <a:bodyPr vert="horz" wrap="square" lIns="0" tIns="12700" rIns="0" bIns="0" rtlCol="0">
            <a:spAutoFit/>
          </a:bodyPr>
          <a:lstStyle/>
          <a:p>
            <a:pPr marL="12700" marR="5080" algn="ctr">
              <a:spcBef>
                <a:spcPts val="100"/>
              </a:spcBef>
            </a:pPr>
            <a:r>
              <a:rPr lang="fr-FR" sz="4000" b="1" dirty="0">
                <a:solidFill>
                  <a:srgbClr val="2B2E32"/>
                </a:solidFill>
                <a:latin typeface="Raleway" panose="020B0003030101060003" pitchFamily="34" charset="0"/>
                <a:cs typeface="Trebuchet MS"/>
              </a:rPr>
              <a:t>FIXER LE BON PRIX DE VENTE EN FONCTION</a:t>
            </a:r>
          </a:p>
        </p:txBody>
      </p:sp>
      <p:sp>
        <p:nvSpPr>
          <p:cNvPr id="10" name="Rectangle 9">
            <a:extLst>
              <a:ext uri="{FF2B5EF4-FFF2-40B4-BE49-F238E27FC236}">
                <a16:creationId xmlns:a16="http://schemas.microsoft.com/office/drawing/2014/main" id="{2E0BF23A-B3CC-A44A-83D6-2F6D1899EE07}"/>
              </a:ext>
            </a:extLst>
          </p:cNvPr>
          <p:cNvSpPr/>
          <p:nvPr/>
        </p:nvSpPr>
        <p:spPr>
          <a:xfrm>
            <a:off x="-44604" y="0"/>
            <a:ext cx="4705814" cy="1471961"/>
          </a:xfrm>
          <a:prstGeom prst="rect">
            <a:avLst/>
          </a:prstGeom>
          <a:solidFill>
            <a:srgbClr val="FF7B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object 6">
            <a:extLst>
              <a:ext uri="{FF2B5EF4-FFF2-40B4-BE49-F238E27FC236}">
                <a16:creationId xmlns:a16="http://schemas.microsoft.com/office/drawing/2014/main" id="{6E8C7259-B3AF-4B42-A257-CAA351FC1CD8}"/>
              </a:ext>
            </a:extLst>
          </p:cNvPr>
          <p:cNvSpPr txBox="1">
            <a:spLocks noGrp="1"/>
          </p:cNvSpPr>
          <p:nvPr>
            <p:ph type="title"/>
          </p:nvPr>
        </p:nvSpPr>
        <p:spPr>
          <a:xfrm>
            <a:off x="784303" y="268352"/>
            <a:ext cx="3048000" cy="935256"/>
          </a:xfrm>
          <a:prstGeom prst="rect">
            <a:avLst/>
          </a:prstGeom>
        </p:spPr>
        <p:txBody>
          <a:bodyPr vert="horz" wrap="square" lIns="0" tIns="12065" rIns="0" bIns="0" rtlCol="0">
            <a:spAutoFit/>
          </a:bodyPr>
          <a:lstStyle/>
          <a:p>
            <a:pPr marL="12700" marR="5080">
              <a:lnSpc>
                <a:spcPct val="107600"/>
              </a:lnSpc>
              <a:spcBef>
                <a:spcPts val="95"/>
              </a:spcBef>
            </a:pPr>
            <a:r>
              <a:rPr lang="fr-FR" sz="6000" spc="10" dirty="0">
                <a:solidFill>
                  <a:schemeClr val="bg1"/>
                </a:solidFill>
              </a:rPr>
              <a:t>Le prix</a:t>
            </a:r>
            <a:endParaRPr sz="6000" dirty="0">
              <a:solidFill>
                <a:schemeClr val="bg1"/>
              </a:solidFill>
            </a:endParaRPr>
          </a:p>
        </p:txBody>
      </p:sp>
      <p:sp>
        <p:nvSpPr>
          <p:cNvPr id="37" name="Rectangle 36">
            <a:extLst>
              <a:ext uri="{FF2B5EF4-FFF2-40B4-BE49-F238E27FC236}">
                <a16:creationId xmlns:a16="http://schemas.microsoft.com/office/drawing/2014/main" id="{2B02CBA2-A6A8-5144-977C-FBA290C5E4D9}"/>
              </a:ext>
            </a:extLst>
          </p:cNvPr>
          <p:cNvSpPr/>
          <p:nvPr/>
        </p:nvSpPr>
        <p:spPr>
          <a:xfrm>
            <a:off x="784303" y="6969634"/>
            <a:ext cx="15972771" cy="1135504"/>
          </a:xfrm>
          <a:prstGeom prst="rect">
            <a:avLst/>
          </a:prstGeom>
        </p:spPr>
        <p:txBody>
          <a:bodyPr wrap="square">
            <a:spAutoFit/>
          </a:bodyPr>
          <a:lstStyle/>
          <a:p>
            <a:pPr marL="119380" marR="467359" indent="-107314">
              <a:lnSpc>
                <a:spcPct val="115599"/>
              </a:lnSpc>
            </a:pPr>
            <a:r>
              <a:rPr lang="fr-FR" sz="2000" b="1" spc="90" dirty="0">
                <a:solidFill>
                  <a:srgbClr val="2B2E32"/>
                </a:solidFill>
                <a:latin typeface="Raleway" panose="020B0003030101060003" pitchFamily="34" charset="0"/>
                <a:cs typeface="Trebuchet MS"/>
              </a:rPr>
              <a:t>La</a:t>
            </a:r>
            <a:r>
              <a:rPr lang="fr-FR" sz="2000" b="1" spc="-90" dirty="0">
                <a:solidFill>
                  <a:srgbClr val="2B2E32"/>
                </a:solidFill>
                <a:latin typeface="Raleway" panose="020B0003030101060003" pitchFamily="34" charset="0"/>
                <a:cs typeface="Trebuchet MS"/>
              </a:rPr>
              <a:t> </a:t>
            </a:r>
            <a:r>
              <a:rPr lang="fr-FR" sz="2000" b="1" spc="25" dirty="0">
                <a:solidFill>
                  <a:srgbClr val="2B2E32"/>
                </a:solidFill>
                <a:latin typeface="Raleway" panose="020B0003030101060003" pitchFamily="34" charset="0"/>
                <a:cs typeface="Trebuchet MS"/>
              </a:rPr>
              <a:t>solution</a:t>
            </a:r>
            <a:r>
              <a:rPr lang="fr-FR" sz="2000" b="1" spc="-90" dirty="0">
                <a:solidFill>
                  <a:srgbClr val="2B2E32"/>
                </a:solidFill>
                <a:latin typeface="Raleway" panose="020B0003030101060003" pitchFamily="34" charset="0"/>
                <a:cs typeface="Trebuchet MS"/>
              </a:rPr>
              <a:t> </a:t>
            </a:r>
            <a:r>
              <a:rPr lang="fr-FR" sz="2000" b="1" spc="10" dirty="0">
                <a:solidFill>
                  <a:srgbClr val="2B2E32"/>
                </a:solidFill>
                <a:latin typeface="Raleway" panose="020B0003030101060003" pitchFamily="34" charset="0"/>
                <a:cs typeface="Trebuchet MS"/>
              </a:rPr>
              <a:t>efficace</a:t>
            </a:r>
            <a:r>
              <a:rPr lang="fr-FR" sz="2000" b="1" spc="-90" dirty="0">
                <a:solidFill>
                  <a:srgbClr val="2B2E32"/>
                </a:solidFill>
                <a:latin typeface="Raleway" panose="020B0003030101060003" pitchFamily="34" charset="0"/>
                <a:cs typeface="Trebuchet MS"/>
              </a:rPr>
              <a:t> </a:t>
            </a:r>
            <a:r>
              <a:rPr lang="fr-FR" sz="2000" b="1" spc="60" dirty="0">
                <a:solidFill>
                  <a:srgbClr val="2B2E32"/>
                </a:solidFill>
                <a:latin typeface="Raleway" panose="020B0003030101060003" pitchFamily="34" charset="0"/>
                <a:cs typeface="Trebuchet MS"/>
              </a:rPr>
              <a:t>pour</a:t>
            </a:r>
            <a:r>
              <a:rPr lang="fr-FR" sz="2000" b="1" spc="-90" dirty="0">
                <a:solidFill>
                  <a:srgbClr val="2B2E32"/>
                </a:solidFill>
                <a:latin typeface="Raleway" panose="020B0003030101060003" pitchFamily="34" charset="0"/>
                <a:cs typeface="Trebuchet MS"/>
              </a:rPr>
              <a:t> </a:t>
            </a:r>
            <a:r>
              <a:rPr lang="fr-FR" sz="2000" b="1" spc="-45" dirty="0">
                <a:solidFill>
                  <a:srgbClr val="2B2E32"/>
                </a:solidFill>
                <a:latin typeface="Raleway" panose="020B0003030101060003" pitchFamily="34" charset="0"/>
                <a:cs typeface="Trebuchet MS"/>
              </a:rPr>
              <a:t>fixer</a:t>
            </a:r>
            <a:r>
              <a:rPr lang="fr-FR" sz="2000" b="1" spc="-85" dirty="0">
                <a:solidFill>
                  <a:srgbClr val="2B2E32"/>
                </a:solidFill>
                <a:latin typeface="Raleway" panose="020B0003030101060003" pitchFamily="34" charset="0"/>
                <a:cs typeface="Trebuchet MS"/>
              </a:rPr>
              <a:t> </a:t>
            </a:r>
            <a:r>
              <a:rPr lang="fr-FR" sz="2000" b="1" spc="80" dirty="0">
                <a:solidFill>
                  <a:srgbClr val="2B2E32"/>
                </a:solidFill>
                <a:latin typeface="Raleway" panose="020B0003030101060003" pitchFamily="34" charset="0"/>
                <a:cs typeface="Trebuchet MS"/>
              </a:rPr>
              <a:t>un</a:t>
            </a:r>
            <a:r>
              <a:rPr lang="fr-FR" sz="2000" b="1" spc="-90" dirty="0">
                <a:solidFill>
                  <a:srgbClr val="2B2E32"/>
                </a:solidFill>
                <a:latin typeface="Raleway" panose="020B0003030101060003" pitchFamily="34" charset="0"/>
                <a:cs typeface="Trebuchet MS"/>
              </a:rPr>
              <a:t> </a:t>
            </a:r>
            <a:r>
              <a:rPr lang="fr-FR" sz="2000" b="1" spc="-25" dirty="0">
                <a:solidFill>
                  <a:srgbClr val="2B2E32"/>
                </a:solidFill>
                <a:latin typeface="Raleway" panose="020B0003030101060003" pitchFamily="34" charset="0"/>
                <a:cs typeface="Trebuchet MS"/>
              </a:rPr>
              <a:t>prix</a:t>
            </a:r>
            <a:r>
              <a:rPr lang="fr-FR" sz="2000" b="1" spc="-90" dirty="0">
                <a:solidFill>
                  <a:srgbClr val="2B2E32"/>
                </a:solidFill>
                <a:latin typeface="Raleway" panose="020B0003030101060003" pitchFamily="34" charset="0"/>
                <a:cs typeface="Trebuchet MS"/>
              </a:rPr>
              <a:t> </a:t>
            </a:r>
            <a:r>
              <a:rPr lang="fr-FR" sz="2000" b="1" spc="100" dirty="0">
                <a:solidFill>
                  <a:srgbClr val="2B2E32"/>
                </a:solidFill>
                <a:latin typeface="Raleway" panose="020B0003030101060003" pitchFamily="34" charset="0"/>
                <a:cs typeface="Trebuchet MS"/>
              </a:rPr>
              <a:t>de</a:t>
            </a:r>
            <a:r>
              <a:rPr lang="fr-FR" sz="2000" b="1" spc="-90" dirty="0">
                <a:solidFill>
                  <a:srgbClr val="2B2E32"/>
                </a:solidFill>
                <a:latin typeface="Raleway" panose="020B0003030101060003" pitchFamily="34" charset="0"/>
                <a:cs typeface="Trebuchet MS"/>
              </a:rPr>
              <a:t> </a:t>
            </a:r>
            <a:r>
              <a:rPr lang="fr-FR" sz="2000" b="1" spc="35" dirty="0">
                <a:solidFill>
                  <a:srgbClr val="2B2E32"/>
                </a:solidFill>
                <a:latin typeface="Raleway" panose="020B0003030101060003" pitchFamily="34" charset="0"/>
                <a:cs typeface="Trebuchet MS"/>
              </a:rPr>
              <a:t>vente</a:t>
            </a:r>
            <a:r>
              <a:rPr lang="fr-FR" sz="2000" b="1" spc="-90" dirty="0">
                <a:solidFill>
                  <a:srgbClr val="2B2E32"/>
                </a:solidFill>
                <a:latin typeface="Raleway" panose="020B0003030101060003" pitchFamily="34" charset="0"/>
                <a:cs typeface="Trebuchet MS"/>
              </a:rPr>
              <a:t> </a:t>
            </a:r>
            <a:r>
              <a:rPr lang="fr-FR" sz="2000" b="1" spc="35" dirty="0">
                <a:solidFill>
                  <a:srgbClr val="2B2E32"/>
                </a:solidFill>
                <a:latin typeface="Raleway" panose="020B0003030101060003" pitchFamily="34" charset="0"/>
                <a:cs typeface="Trebuchet MS"/>
              </a:rPr>
              <a:t>est</a:t>
            </a:r>
            <a:r>
              <a:rPr lang="fr-FR" sz="2000" b="1" spc="-85" dirty="0">
                <a:solidFill>
                  <a:srgbClr val="2B2E32"/>
                </a:solidFill>
                <a:latin typeface="Raleway" panose="020B0003030101060003" pitchFamily="34" charset="0"/>
                <a:cs typeface="Trebuchet MS"/>
              </a:rPr>
              <a:t> </a:t>
            </a:r>
            <a:r>
              <a:rPr lang="fr-FR" sz="2000" b="1" spc="35" dirty="0">
                <a:solidFill>
                  <a:srgbClr val="2B2E32"/>
                </a:solidFill>
                <a:latin typeface="Raleway" panose="020B0003030101060003" pitchFamily="34" charset="0"/>
                <a:cs typeface="Trebuchet MS"/>
              </a:rPr>
              <a:t>l'étude</a:t>
            </a:r>
            <a:r>
              <a:rPr lang="fr-FR" sz="2000" b="1" spc="-90" dirty="0">
                <a:solidFill>
                  <a:srgbClr val="2B2E32"/>
                </a:solidFill>
                <a:latin typeface="Raleway" panose="020B0003030101060003" pitchFamily="34" charset="0"/>
                <a:cs typeface="Trebuchet MS"/>
              </a:rPr>
              <a:t> </a:t>
            </a:r>
            <a:r>
              <a:rPr lang="fr-FR" sz="2000" b="1" spc="35" dirty="0">
                <a:solidFill>
                  <a:srgbClr val="2B2E32"/>
                </a:solidFill>
                <a:latin typeface="Raleway" panose="020B0003030101060003" pitchFamily="34" charset="0"/>
                <a:cs typeface="Trebuchet MS"/>
              </a:rPr>
              <a:t>comparative</a:t>
            </a:r>
            <a:r>
              <a:rPr lang="fr-FR" sz="2000" b="1" spc="-90" dirty="0">
                <a:solidFill>
                  <a:srgbClr val="2B2E32"/>
                </a:solidFill>
                <a:latin typeface="Raleway" panose="020B0003030101060003" pitchFamily="34" charset="0"/>
                <a:cs typeface="Trebuchet MS"/>
              </a:rPr>
              <a:t> </a:t>
            </a:r>
            <a:r>
              <a:rPr lang="fr-FR" sz="2000" b="1" spc="100" dirty="0">
                <a:solidFill>
                  <a:srgbClr val="2B2E32"/>
                </a:solidFill>
                <a:latin typeface="Raleway" panose="020B0003030101060003" pitchFamily="34" charset="0"/>
                <a:cs typeface="Trebuchet MS"/>
              </a:rPr>
              <a:t>de</a:t>
            </a:r>
            <a:r>
              <a:rPr lang="fr-FR" sz="2000" b="1" spc="-90" dirty="0">
                <a:solidFill>
                  <a:srgbClr val="2B2E32"/>
                </a:solidFill>
                <a:latin typeface="Raleway" panose="020B0003030101060003" pitchFamily="34" charset="0"/>
                <a:cs typeface="Trebuchet MS"/>
              </a:rPr>
              <a:t> </a:t>
            </a:r>
            <a:r>
              <a:rPr lang="fr-FR" sz="2000" b="1" dirty="0">
                <a:solidFill>
                  <a:srgbClr val="2B2E32"/>
                </a:solidFill>
                <a:latin typeface="Raleway" panose="020B0003030101060003" pitchFamily="34" charset="0"/>
                <a:cs typeface="Trebuchet MS"/>
              </a:rPr>
              <a:t>marché.</a:t>
            </a:r>
            <a:r>
              <a:rPr lang="fr-FR" sz="2000" b="1" spc="-90" dirty="0">
                <a:solidFill>
                  <a:srgbClr val="2B2E32"/>
                </a:solidFill>
                <a:latin typeface="Raleway" panose="020B0003030101060003" pitchFamily="34" charset="0"/>
                <a:cs typeface="Trebuchet MS"/>
              </a:rPr>
              <a:t> </a:t>
            </a:r>
            <a:r>
              <a:rPr lang="fr-FR" sz="2000" spc="65" dirty="0">
                <a:solidFill>
                  <a:srgbClr val="2B2E32"/>
                </a:solidFill>
                <a:latin typeface="Raleway" panose="020B0003030101060003" pitchFamily="34" charset="0"/>
                <a:cs typeface="Trebuchet MS"/>
              </a:rPr>
              <a:t>Cherchez</a:t>
            </a:r>
            <a:r>
              <a:rPr lang="fr-FR" sz="2000" spc="-85" dirty="0">
                <a:solidFill>
                  <a:srgbClr val="2B2E32"/>
                </a:solidFill>
                <a:latin typeface="Raleway" panose="020B0003030101060003" pitchFamily="34" charset="0"/>
                <a:cs typeface="Trebuchet MS"/>
              </a:rPr>
              <a:t> </a:t>
            </a:r>
            <a:r>
              <a:rPr lang="fr-FR" sz="2000" spc="120" dirty="0">
                <a:solidFill>
                  <a:srgbClr val="2B2E32"/>
                </a:solidFill>
                <a:latin typeface="Raleway" panose="020B0003030101060003" pitchFamily="34" charset="0"/>
                <a:cs typeface="Trebuchet MS"/>
              </a:rPr>
              <a:t>des</a:t>
            </a:r>
            <a:r>
              <a:rPr lang="fr-FR" sz="2000" spc="-90" dirty="0">
                <a:solidFill>
                  <a:srgbClr val="2B2E32"/>
                </a:solidFill>
                <a:latin typeface="Raleway" panose="020B0003030101060003" pitchFamily="34" charset="0"/>
                <a:cs typeface="Trebuchet MS"/>
              </a:rPr>
              <a:t> </a:t>
            </a:r>
            <a:r>
              <a:rPr lang="fr-FR" sz="2000" spc="80" dirty="0">
                <a:solidFill>
                  <a:srgbClr val="2B2E32"/>
                </a:solidFill>
                <a:latin typeface="Raleway" panose="020B0003030101060003" pitchFamily="34" charset="0"/>
                <a:cs typeface="Trebuchet MS"/>
              </a:rPr>
              <a:t>maisons</a:t>
            </a:r>
            <a:r>
              <a:rPr lang="fr-FR" sz="2000" spc="-90" dirty="0">
                <a:solidFill>
                  <a:srgbClr val="2B2E32"/>
                </a:solidFill>
                <a:latin typeface="Raleway" panose="020B0003030101060003" pitchFamily="34" charset="0"/>
                <a:cs typeface="Trebuchet MS"/>
              </a:rPr>
              <a:t> </a:t>
            </a:r>
            <a:r>
              <a:rPr lang="fr-FR" sz="2000" spc="5" dirty="0">
                <a:solidFill>
                  <a:srgbClr val="2B2E32"/>
                </a:solidFill>
                <a:latin typeface="Raleway" panose="020B0003030101060003" pitchFamily="34" charset="0"/>
                <a:cs typeface="Trebuchet MS"/>
              </a:rPr>
              <a:t>similaires</a:t>
            </a:r>
            <a:r>
              <a:rPr lang="fr-FR" sz="2000" spc="-90" dirty="0">
                <a:solidFill>
                  <a:srgbClr val="2B2E32"/>
                </a:solidFill>
                <a:latin typeface="Raleway" panose="020B0003030101060003" pitchFamily="34" charset="0"/>
                <a:cs typeface="Trebuchet MS"/>
              </a:rPr>
              <a:t> </a:t>
            </a:r>
            <a:r>
              <a:rPr lang="fr-FR" sz="2000" spc="35" dirty="0">
                <a:solidFill>
                  <a:srgbClr val="2B2E32"/>
                </a:solidFill>
                <a:latin typeface="Raleway" panose="020B0003030101060003" pitchFamily="34" charset="0"/>
                <a:cs typeface="Trebuchet MS"/>
              </a:rPr>
              <a:t>à</a:t>
            </a:r>
            <a:r>
              <a:rPr lang="fr-FR" sz="2000" spc="-85" dirty="0">
                <a:solidFill>
                  <a:srgbClr val="2B2E32"/>
                </a:solidFill>
                <a:latin typeface="Raleway" panose="020B0003030101060003" pitchFamily="34" charset="0"/>
                <a:cs typeface="Trebuchet MS"/>
              </a:rPr>
              <a:t> </a:t>
            </a:r>
            <a:r>
              <a:rPr lang="fr-FR" sz="2000" spc="-10" dirty="0">
                <a:solidFill>
                  <a:srgbClr val="2B2E32"/>
                </a:solidFill>
                <a:latin typeface="Raleway" panose="020B0003030101060003" pitchFamily="34" charset="0"/>
                <a:cs typeface="Trebuchet MS"/>
              </a:rPr>
              <a:t>la</a:t>
            </a:r>
            <a:r>
              <a:rPr lang="fr-FR" sz="2000" spc="-90" dirty="0">
                <a:solidFill>
                  <a:srgbClr val="2B2E32"/>
                </a:solidFill>
                <a:latin typeface="Raleway" panose="020B0003030101060003" pitchFamily="34" charset="0"/>
                <a:cs typeface="Trebuchet MS"/>
              </a:rPr>
              <a:t> </a:t>
            </a:r>
            <a:r>
              <a:rPr lang="fr-FR" sz="2000" spc="10" dirty="0">
                <a:solidFill>
                  <a:srgbClr val="2B2E32"/>
                </a:solidFill>
                <a:latin typeface="Raleway" panose="020B0003030101060003" pitchFamily="34" charset="0"/>
                <a:cs typeface="Trebuchet MS"/>
              </a:rPr>
              <a:t>vôtre</a:t>
            </a:r>
            <a:endParaRPr lang="fr-FR" sz="2000" spc="-90" dirty="0">
              <a:solidFill>
                <a:srgbClr val="2B2E32"/>
              </a:solidFill>
              <a:latin typeface="Raleway" panose="020B0003030101060003" pitchFamily="34" charset="0"/>
              <a:cs typeface="Trebuchet MS"/>
            </a:endParaRPr>
          </a:p>
          <a:p>
            <a:pPr marL="119380" marR="467359" indent="-107314">
              <a:lnSpc>
                <a:spcPct val="115599"/>
              </a:lnSpc>
            </a:pPr>
            <a:r>
              <a:rPr lang="fr-FR" sz="2000" spc="60" dirty="0">
                <a:solidFill>
                  <a:srgbClr val="2B2E32"/>
                </a:solidFill>
                <a:latin typeface="Raleway" panose="020B0003030101060003" pitchFamily="34" charset="0"/>
                <a:cs typeface="Trebuchet MS"/>
              </a:rPr>
              <a:t>(même</a:t>
            </a:r>
            <a:r>
              <a:rPr lang="fr-FR" sz="2000" spc="-90" dirty="0">
                <a:solidFill>
                  <a:srgbClr val="2B2E32"/>
                </a:solidFill>
                <a:latin typeface="Raleway" panose="020B0003030101060003" pitchFamily="34" charset="0"/>
                <a:cs typeface="Trebuchet MS"/>
              </a:rPr>
              <a:t> </a:t>
            </a:r>
            <a:r>
              <a:rPr lang="fr-FR" sz="2000" spc="15" dirty="0">
                <a:solidFill>
                  <a:srgbClr val="2B2E32"/>
                </a:solidFill>
                <a:latin typeface="Raleway" panose="020B0003030101060003" pitchFamily="34" charset="0"/>
                <a:cs typeface="Trebuchet MS"/>
              </a:rPr>
              <a:t>superficie et </a:t>
            </a:r>
            <a:r>
              <a:rPr lang="fr-FR" sz="2000" spc="125" dirty="0">
                <a:solidFill>
                  <a:srgbClr val="2B2E32"/>
                </a:solidFill>
                <a:latin typeface="Raleway" panose="020B0003030101060003" pitchFamily="34" charset="0"/>
                <a:cs typeface="Trebuchet MS"/>
              </a:rPr>
              <a:t>même</a:t>
            </a:r>
            <a:r>
              <a:rPr lang="fr-FR" sz="2000" spc="-90" dirty="0">
                <a:solidFill>
                  <a:srgbClr val="2B2E32"/>
                </a:solidFill>
                <a:latin typeface="Raleway" panose="020B0003030101060003" pitchFamily="34" charset="0"/>
                <a:cs typeface="Trebuchet MS"/>
              </a:rPr>
              <a:t> </a:t>
            </a:r>
            <a:r>
              <a:rPr lang="fr-FR" sz="2000" spc="65" dirty="0">
                <a:solidFill>
                  <a:srgbClr val="2B2E32"/>
                </a:solidFill>
                <a:latin typeface="Raleway" panose="020B0003030101060003" pitchFamily="34" charset="0"/>
                <a:cs typeface="Trebuchet MS"/>
              </a:rPr>
              <a:t>année</a:t>
            </a:r>
            <a:r>
              <a:rPr lang="fr-FR" sz="2000" spc="-85" dirty="0">
                <a:solidFill>
                  <a:srgbClr val="2B2E32"/>
                </a:solidFill>
                <a:latin typeface="Raleway" panose="020B0003030101060003" pitchFamily="34" charset="0"/>
                <a:cs typeface="Trebuchet MS"/>
              </a:rPr>
              <a:t> </a:t>
            </a:r>
            <a:r>
              <a:rPr lang="fr-FR" sz="2000" spc="100" dirty="0">
                <a:solidFill>
                  <a:srgbClr val="2B2E32"/>
                </a:solidFill>
                <a:latin typeface="Raleway" panose="020B0003030101060003" pitchFamily="34" charset="0"/>
                <a:cs typeface="Trebuchet MS"/>
              </a:rPr>
              <a:t>de</a:t>
            </a:r>
            <a:r>
              <a:rPr lang="fr-FR" sz="2000" spc="-85" dirty="0">
                <a:solidFill>
                  <a:srgbClr val="2B2E32"/>
                </a:solidFill>
                <a:latin typeface="Raleway" panose="020B0003030101060003" pitchFamily="34" charset="0"/>
                <a:cs typeface="Trebuchet MS"/>
              </a:rPr>
              <a:t> </a:t>
            </a:r>
            <a:r>
              <a:rPr lang="fr-FR" sz="2000" spc="-15" dirty="0">
                <a:solidFill>
                  <a:srgbClr val="2B2E32"/>
                </a:solidFill>
                <a:latin typeface="Raleway" panose="020B0003030101060003" pitchFamily="34" charset="0"/>
                <a:cs typeface="Trebuchet MS"/>
              </a:rPr>
              <a:t>construction),</a:t>
            </a:r>
            <a:r>
              <a:rPr lang="fr-FR" sz="2000" spc="-85" dirty="0">
                <a:solidFill>
                  <a:srgbClr val="2B2E32"/>
                </a:solidFill>
                <a:latin typeface="Raleway" panose="020B0003030101060003" pitchFamily="34" charset="0"/>
                <a:cs typeface="Trebuchet MS"/>
              </a:rPr>
              <a:t> </a:t>
            </a:r>
            <a:r>
              <a:rPr lang="fr-FR" sz="2000" spc="20" dirty="0">
                <a:solidFill>
                  <a:srgbClr val="2B2E32"/>
                </a:solidFill>
                <a:latin typeface="Raleway" panose="020B0003030101060003" pitchFamily="34" charset="0"/>
                <a:cs typeface="Trebuchet MS"/>
              </a:rPr>
              <a:t>qui</a:t>
            </a:r>
            <a:r>
              <a:rPr lang="fr-FR" sz="2000" spc="-85" dirty="0">
                <a:solidFill>
                  <a:srgbClr val="2B2E32"/>
                </a:solidFill>
                <a:latin typeface="Raleway" panose="020B0003030101060003" pitchFamily="34" charset="0"/>
                <a:cs typeface="Trebuchet MS"/>
              </a:rPr>
              <a:t> </a:t>
            </a:r>
            <a:r>
              <a:rPr lang="fr-FR" sz="2000" spc="15" dirty="0">
                <a:solidFill>
                  <a:srgbClr val="2B2E32"/>
                </a:solidFill>
                <a:latin typeface="Raleway" panose="020B0003030101060003" pitchFamily="34" charset="0"/>
                <a:cs typeface="Trebuchet MS"/>
              </a:rPr>
              <a:t>ont</a:t>
            </a:r>
            <a:r>
              <a:rPr lang="fr-FR" sz="2000" spc="-85" dirty="0">
                <a:solidFill>
                  <a:srgbClr val="2B2E32"/>
                </a:solidFill>
                <a:latin typeface="Raleway" panose="020B0003030101060003" pitchFamily="34" charset="0"/>
                <a:cs typeface="Trebuchet MS"/>
              </a:rPr>
              <a:t> </a:t>
            </a:r>
            <a:r>
              <a:rPr lang="fr-FR" sz="2000" spc="10" dirty="0">
                <a:solidFill>
                  <a:srgbClr val="2B2E32"/>
                </a:solidFill>
                <a:latin typeface="Raleway" panose="020B0003030101060003" pitchFamily="34" charset="0"/>
                <a:cs typeface="Trebuchet MS"/>
              </a:rPr>
              <a:t>été</a:t>
            </a:r>
            <a:r>
              <a:rPr lang="fr-FR" sz="2000" spc="-85" dirty="0">
                <a:solidFill>
                  <a:srgbClr val="2B2E32"/>
                </a:solidFill>
                <a:latin typeface="Raleway" panose="020B0003030101060003" pitchFamily="34" charset="0"/>
                <a:cs typeface="Trebuchet MS"/>
              </a:rPr>
              <a:t> </a:t>
            </a:r>
            <a:r>
              <a:rPr lang="fr-FR" sz="2000" spc="95" dirty="0">
                <a:solidFill>
                  <a:srgbClr val="2B2E32"/>
                </a:solidFill>
                <a:latin typeface="Raleway" panose="020B0003030101060003" pitchFamily="34" charset="0"/>
                <a:cs typeface="Trebuchet MS"/>
              </a:rPr>
              <a:t>vendues</a:t>
            </a:r>
            <a:r>
              <a:rPr lang="fr-FR" sz="2000" spc="-90" dirty="0">
                <a:solidFill>
                  <a:srgbClr val="2B2E32"/>
                </a:solidFill>
                <a:latin typeface="Raleway" panose="020B0003030101060003" pitchFamily="34" charset="0"/>
                <a:cs typeface="Trebuchet MS"/>
              </a:rPr>
              <a:t> </a:t>
            </a:r>
            <a:r>
              <a:rPr lang="fr-FR" sz="2000" spc="95" dirty="0">
                <a:solidFill>
                  <a:srgbClr val="2B2E32"/>
                </a:solidFill>
                <a:latin typeface="Raleway" panose="020B0003030101060003" pitchFamily="34" charset="0"/>
                <a:cs typeface="Trebuchet MS"/>
              </a:rPr>
              <a:t>dans</a:t>
            </a:r>
            <a:r>
              <a:rPr lang="fr-FR" sz="2000" spc="-85" dirty="0">
                <a:solidFill>
                  <a:srgbClr val="2B2E32"/>
                </a:solidFill>
                <a:latin typeface="Raleway" panose="020B0003030101060003" pitchFamily="34" charset="0"/>
                <a:cs typeface="Trebuchet MS"/>
              </a:rPr>
              <a:t> </a:t>
            </a:r>
            <a:r>
              <a:rPr lang="fr-FR" sz="2000" spc="10" dirty="0">
                <a:solidFill>
                  <a:srgbClr val="2B2E32"/>
                </a:solidFill>
                <a:latin typeface="Raleway" panose="020B0003030101060003" pitchFamily="34" charset="0"/>
                <a:cs typeface="Trebuchet MS"/>
              </a:rPr>
              <a:t>votre</a:t>
            </a:r>
            <a:r>
              <a:rPr lang="fr-FR" sz="2000" spc="-85" dirty="0">
                <a:solidFill>
                  <a:srgbClr val="2B2E32"/>
                </a:solidFill>
                <a:latin typeface="Raleway" panose="020B0003030101060003" pitchFamily="34" charset="0"/>
                <a:cs typeface="Trebuchet MS"/>
              </a:rPr>
              <a:t> </a:t>
            </a:r>
            <a:r>
              <a:rPr lang="fr-FR" sz="2000" spc="-55" dirty="0">
                <a:solidFill>
                  <a:srgbClr val="2B2E32"/>
                </a:solidFill>
                <a:latin typeface="Raleway" panose="020B0003030101060003" pitchFamily="34" charset="0"/>
                <a:cs typeface="Trebuchet MS"/>
              </a:rPr>
              <a:t>quartier.</a:t>
            </a:r>
            <a:r>
              <a:rPr lang="fr-FR" sz="2000" spc="-85" dirty="0">
                <a:solidFill>
                  <a:srgbClr val="2B2E32"/>
                </a:solidFill>
                <a:latin typeface="Raleway" panose="020B0003030101060003" pitchFamily="34" charset="0"/>
                <a:cs typeface="Trebuchet MS"/>
              </a:rPr>
              <a:t> </a:t>
            </a:r>
            <a:r>
              <a:rPr lang="fr-FR" sz="2000" spc="55" dirty="0">
                <a:solidFill>
                  <a:srgbClr val="2B2E32"/>
                </a:solidFill>
                <a:latin typeface="Raleway" panose="020B0003030101060003" pitchFamily="34" charset="0"/>
                <a:cs typeface="Trebuchet MS"/>
              </a:rPr>
              <a:t>Cela</a:t>
            </a:r>
            <a:r>
              <a:rPr lang="fr-FR" sz="2000" spc="-85" dirty="0">
                <a:solidFill>
                  <a:srgbClr val="2B2E32"/>
                </a:solidFill>
                <a:latin typeface="Raleway" panose="020B0003030101060003" pitchFamily="34" charset="0"/>
                <a:cs typeface="Trebuchet MS"/>
              </a:rPr>
              <a:t> </a:t>
            </a:r>
            <a:r>
              <a:rPr lang="fr-FR" sz="2000" spc="110" dirty="0">
                <a:solidFill>
                  <a:srgbClr val="2B2E32"/>
                </a:solidFill>
                <a:latin typeface="Raleway" panose="020B0003030101060003" pitchFamily="34" charset="0"/>
                <a:cs typeface="Trebuchet MS"/>
              </a:rPr>
              <a:t>vous</a:t>
            </a:r>
            <a:r>
              <a:rPr lang="fr-FR" sz="2000" spc="-85" dirty="0">
                <a:solidFill>
                  <a:srgbClr val="2B2E32"/>
                </a:solidFill>
                <a:latin typeface="Raleway" panose="020B0003030101060003" pitchFamily="34" charset="0"/>
                <a:cs typeface="Trebuchet MS"/>
              </a:rPr>
              <a:t> </a:t>
            </a:r>
            <a:r>
              <a:rPr lang="fr-FR" sz="2000" spc="5" dirty="0">
                <a:solidFill>
                  <a:srgbClr val="2B2E32"/>
                </a:solidFill>
                <a:latin typeface="Raleway" panose="020B0003030101060003" pitchFamily="34" charset="0"/>
                <a:cs typeface="Trebuchet MS"/>
              </a:rPr>
              <a:t>aidera</a:t>
            </a:r>
            <a:r>
              <a:rPr lang="fr-FR" sz="2000" spc="-85" dirty="0">
                <a:solidFill>
                  <a:srgbClr val="2B2E32"/>
                </a:solidFill>
                <a:latin typeface="Raleway" panose="020B0003030101060003" pitchFamily="34" charset="0"/>
                <a:cs typeface="Trebuchet MS"/>
              </a:rPr>
              <a:t> </a:t>
            </a:r>
            <a:r>
              <a:rPr lang="fr-FR" sz="2000" spc="35" dirty="0">
                <a:solidFill>
                  <a:srgbClr val="2B2E32"/>
                </a:solidFill>
                <a:latin typeface="Raleway" panose="020B0003030101060003" pitchFamily="34" charset="0"/>
                <a:cs typeface="Trebuchet MS"/>
              </a:rPr>
              <a:t>à</a:t>
            </a:r>
            <a:r>
              <a:rPr lang="fr-FR" sz="2000" spc="-90" dirty="0">
                <a:solidFill>
                  <a:srgbClr val="2B2E32"/>
                </a:solidFill>
                <a:latin typeface="Raleway" panose="020B0003030101060003" pitchFamily="34" charset="0"/>
                <a:cs typeface="Trebuchet MS"/>
              </a:rPr>
              <a:t> </a:t>
            </a:r>
            <a:r>
              <a:rPr lang="fr-FR" sz="2000" dirty="0">
                <a:solidFill>
                  <a:srgbClr val="2B2E32"/>
                </a:solidFill>
                <a:latin typeface="Raleway" panose="020B0003030101060003" pitchFamily="34" charset="0"/>
                <a:cs typeface="Trebuchet MS"/>
              </a:rPr>
              <a:t>avoir</a:t>
            </a:r>
            <a:r>
              <a:rPr lang="fr-FR" sz="2000" spc="-85" dirty="0">
                <a:solidFill>
                  <a:srgbClr val="2B2E32"/>
                </a:solidFill>
                <a:latin typeface="Raleway" panose="020B0003030101060003" pitchFamily="34" charset="0"/>
                <a:cs typeface="Trebuchet MS"/>
              </a:rPr>
              <a:t> </a:t>
            </a:r>
            <a:r>
              <a:rPr lang="fr-FR" sz="2000" spc="80" dirty="0">
                <a:solidFill>
                  <a:srgbClr val="2B2E32"/>
                </a:solidFill>
                <a:latin typeface="Raleway" panose="020B0003030101060003" pitchFamily="34" charset="0"/>
                <a:cs typeface="Trebuchet MS"/>
              </a:rPr>
              <a:t>un</a:t>
            </a:r>
            <a:r>
              <a:rPr lang="fr-FR" sz="2000" spc="-85" dirty="0">
                <a:solidFill>
                  <a:srgbClr val="2B2E32"/>
                </a:solidFill>
                <a:latin typeface="Raleway" panose="020B0003030101060003" pitchFamily="34" charset="0"/>
                <a:cs typeface="Trebuchet MS"/>
              </a:rPr>
              <a:t> </a:t>
            </a:r>
            <a:r>
              <a:rPr lang="fr-FR" sz="2000" spc="30" dirty="0">
                <a:solidFill>
                  <a:srgbClr val="2B2E32"/>
                </a:solidFill>
                <a:latin typeface="Raleway" panose="020B0003030101060003" pitchFamily="34" charset="0"/>
                <a:cs typeface="Trebuchet MS"/>
              </a:rPr>
              <a:t>ordre</a:t>
            </a:r>
            <a:endParaRPr lang="fr-FR" sz="2000" spc="-85" dirty="0">
              <a:solidFill>
                <a:srgbClr val="2B2E32"/>
              </a:solidFill>
              <a:latin typeface="Raleway" panose="020B0003030101060003" pitchFamily="34" charset="0"/>
              <a:cs typeface="Trebuchet MS"/>
            </a:endParaRPr>
          </a:p>
          <a:p>
            <a:pPr marL="119380" marR="467359" indent="-107314">
              <a:lnSpc>
                <a:spcPct val="115599"/>
              </a:lnSpc>
            </a:pPr>
            <a:r>
              <a:rPr lang="fr-FR" sz="2000" spc="55" dirty="0">
                <a:solidFill>
                  <a:srgbClr val="2B2E32"/>
                </a:solidFill>
                <a:latin typeface="Raleway" panose="020B0003030101060003" pitchFamily="34" charset="0"/>
                <a:cs typeface="Trebuchet MS"/>
              </a:rPr>
              <a:t>d'idée</a:t>
            </a:r>
            <a:r>
              <a:rPr lang="fr-FR" sz="2000" spc="-85" dirty="0">
                <a:solidFill>
                  <a:srgbClr val="2B2E32"/>
                </a:solidFill>
                <a:latin typeface="Raleway" panose="020B0003030101060003" pitchFamily="34" charset="0"/>
                <a:cs typeface="Trebuchet MS"/>
              </a:rPr>
              <a:t> </a:t>
            </a:r>
            <a:r>
              <a:rPr lang="fr-FR" sz="2000" spc="110" dirty="0">
                <a:solidFill>
                  <a:srgbClr val="2B2E32"/>
                </a:solidFill>
                <a:latin typeface="Raleway" panose="020B0003030101060003" pitchFamily="34" charset="0"/>
                <a:cs typeface="Trebuchet MS"/>
              </a:rPr>
              <a:t>du</a:t>
            </a:r>
            <a:r>
              <a:rPr lang="fr-FR" sz="2000" spc="-85" dirty="0">
                <a:solidFill>
                  <a:srgbClr val="2B2E32"/>
                </a:solidFill>
                <a:latin typeface="Raleway" panose="020B0003030101060003" pitchFamily="34" charset="0"/>
                <a:cs typeface="Trebuchet MS"/>
              </a:rPr>
              <a:t> </a:t>
            </a:r>
            <a:r>
              <a:rPr lang="fr-FR" sz="2000" spc="-25" dirty="0">
                <a:solidFill>
                  <a:srgbClr val="2B2E32"/>
                </a:solidFill>
                <a:latin typeface="Raleway" panose="020B0003030101060003" pitchFamily="34" charset="0"/>
                <a:cs typeface="Trebuchet MS"/>
              </a:rPr>
              <a:t>prix</a:t>
            </a:r>
            <a:r>
              <a:rPr lang="fr-FR" sz="2000" spc="-85" dirty="0">
                <a:solidFill>
                  <a:srgbClr val="2B2E32"/>
                </a:solidFill>
                <a:latin typeface="Raleway" panose="020B0003030101060003" pitchFamily="34" charset="0"/>
                <a:cs typeface="Trebuchet MS"/>
              </a:rPr>
              <a:t> </a:t>
            </a:r>
            <a:r>
              <a:rPr lang="fr-FR" sz="2000" spc="15" dirty="0">
                <a:solidFill>
                  <a:srgbClr val="2B2E32"/>
                </a:solidFill>
                <a:latin typeface="Raleway" panose="020B0003030101060003" pitchFamily="34" charset="0"/>
                <a:cs typeface="Trebuchet MS"/>
              </a:rPr>
              <a:t>le</a:t>
            </a:r>
            <a:r>
              <a:rPr lang="fr-FR" sz="2000" spc="-90" dirty="0">
                <a:solidFill>
                  <a:srgbClr val="2B2E32"/>
                </a:solidFill>
                <a:latin typeface="Raleway" panose="020B0003030101060003" pitchFamily="34" charset="0"/>
                <a:cs typeface="Trebuchet MS"/>
              </a:rPr>
              <a:t> </a:t>
            </a:r>
            <a:r>
              <a:rPr lang="fr-FR" sz="2000" spc="75" dirty="0">
                <a:solidFill>
                  <a:srgbClr val="2B2E32"/>
                </a:solidFill>
                <a:latin typeface="Raleway" panose="020B0003030101060003" pitchFamily="34" charset="0"/>
                <a:cs typeface="Trebuchet MS"/>
              </a:rPr>
              <a:t>plus</a:t>
            </a:r>
            <a:r>
              <a:rPr lang="fr-FR" sz="2000" spc="-85" dirty="0">
                <a:solidFill>
                  <a:srgbClr val="2B2E32"/>
                </a:solidFill>
                <a:latin typeface="Raleway" panose="020B0003030101060003" pitchFamily="34" charset="0"/>
                <a:cs typeface="Trebuchet MS"/>
              </a:rPr>
              <a:t> </a:t>
            </a:r>
            <a:r>
              <a:rPr lang="fr-FR" sz="2000" spc="-20" dirty="0">
                <a:solidFill>
                  <a:srgbClr val="2B2E32"/>
                </a:solidFill>
                <a:latin typeface="Raleway" panose="020B0003030101060003" pitchFamily="34" charset="0"/>
                <a:cs typeface="Trebuchet MS"/>
              </a:rPr>
              <a:t>juste</a:t>
            </a:r>
            <a:r>
              <a:rPr lang="fr-FR" sz="2000" spc="-85" dirty="0">
                <a:solidFill>
                  <a:srgbClr val="2B2E32"/>
                </a:solidFill>
                <a:latin typeface="Raleway" panose="020B0003030101060003" pitchFamily="34" charset="0"/>
                <a:cs typeface="Trebuchet MS"/>
              </a:rPr>
              <a:t> </a:t>
            </a:r>
            <a:r>
              <a:rPr lang="fr-FR" sz="2000" spc="35" dirty="0">
                <a:solidFill>
                  <a:srgbClr val="2B2E32"/>
                </a:solidFill>
                <a:latin typeface="Raleway" panose="020B0003030101060003" pitchFamily="34" charset="0"/>
                <a:cs typeface="Trebuchet MS"/>
              </a:rPr>
              <a:t>à</a:t>
            </a:r>
            <a:r>
              <a:rPr lang="fr-FR" sz="2000" spc="-85" dirty="0">
                <a:solidFill>
                  <a:srgbClr val="2B2E32"/>
                </a:solidFill>
                <a:latin typeface="Raleway" panose="020B0003030101060003" pitchFamily="34" charset="0"/>
                <a:cs typeface="Trebuchet MS"/>
              </a:rPr>
              <a:t> </a:t>
            </a:r>
            <a:r>
              <a:rPr lang="fr-FR" sz="2000" spc="-55" dirty="0">
                <a:solidFill>
                  <a:srgbClr val="2B2E32"/>
                </a:solidFill>
                <a:latin typeface="Raleway" panose="020B0003030101060003" pitchFamily="34" charset="0"/>
                <a:cs typeface="Trebuchet MS"/>
              </a:rPr>
              <a:t>afficher.</a:t>
            </a:r>
            <a:endParaRPr lang="fr-FR" sz="2000" dirty="0">
              <a:solidFill>
                <a:srgbClr val="2B2E32"/>
              </a:solidFill>
              <a:latin typeface="Raleway" panose="020B0003030101060003" pitchFamily="34" charset="0"/>
              <a:cs typeface="Trebuchet MS"/>
            </a:endParaRPr>
          </a:p>
        </p:txBody>
      </p:sp>
      <p:grpSp>
        <p:nvGrpSpPr>
          <p:cNvPr id="46" name="Groupe 45">
            <a:extLst>
              <a:ext uri="{FF2B5EF4-FFF2-40B4-BE49-F238E27FC236}">
                <a16:creationId xmlns:a16="http://schemas.microsoft.com/office/drawing/2014/main" id="{2F827596-D18B-7744-A55F-4366947D816D}"/>
              </a:ext>
            </a:extLst>
          </p:cNvPr>
          <p:cNvGrpSpPr/>
          <p:nvPr/>
        </p:nvGrpSpPr>
        <p:grpSpPr>
          <a:xfrm>
            <a:off x="901125" y="8464974"/>
            <a:ext cx="15445196" cy="439239"/>
            <a:chOff x="995955" y="8930109"/>
            <a:chExt cx="13482175" cy="439239"/>
          </a:xfrm>
          <a:solidFill>
            <a:srgbClr val="5F259F"/>
          </a:solidFill>
        </p:grpSpPr>
        <p:sp>
          <p:nvSpPr>
            <p:cNvPr id="39" name="Rectangle 38">
              <a:extLst>
                <a:ext uri="{FF2B5EF4-FFF2-40B4-BE49-F238E27FC236}">
                  <a16:creationId xmlns:a16="http://schemas.microsoft.com/office/drawing/2014/main" id="{ECBB2486-7791-DD4C-932C-EEA32AD5F8CB}"/>
                </a:ext>
              </a:extLst>
            </p:cNvPr>
            <p:cNvSpPr/>
            <p:nvPr/>
          </p:nvSpPr>
          <p:spPr>
            <a:xfrm>
              <a:off x="2698593" y="8930109"/>
              <a:ext cx="7022448" cy="4392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FF7B1E"/>
                </a:solidFill>
              </a:endParaRPr>
            </a:p>
          </p:txBody>
        </p:sp>
        <p:sp>
          <p:nvSpPr>
            <p:cNvPr id="40" name="Rectangle 39">
              <a:extLst>
                <a:ext uri="{FF2B5EF4-FFF2-40B4-BE49-F238E27FC236}">
                  <a16:creationId xmlns:a16="http://schemas.microsoft.com/office/drawing/2014/main" id="{D4A45B6F-B6B9-6A43-A0BC-DF7B45D16F2A}"/>
                </a:ext>
              </a:extLst>
            </p:cNvPr>
            <p:cNvSpPr/>
            <p:nvPr/>
          </p:nvSpPr>
          <p:spPr>
            <a:xfrm>
              <a:off x="2850993" y="8965062"/>
              <a:ext cx="6870049" cy="369332"/>
            </a:xfrm>
            <a:prstGeom prst="rect">
              <a:avLst/>
            </a:prstGeom>
            <a:grpFill/>
          </p:spPr>
          <p:txBody>
            <a:bodyPr wrap="square">
              <a:spAutoFit/>
            </a:bodyPr>
            <a:lstStyle/>
            <a:p>
              <a:r>
                <a:rPr lang="fr-FR" spc="90" dirty="0">
                  <a:solidFill>
                    <a:schemeClr val="bg1"/>
                  </a:solidFill>
                  <a:latin typeface="Raleway" panose="020B0003030101060003" pitchFamily="34" charset="0"/>
                  <a:cs typeface="Trebuchet MS"/>
                </a:rPr>
                <a:t>Un bien mis en vente </a:t>
              </a:r>
              <a:r>
                <a:rPr lang="fr-FR" b="1" spc="90" dirty="0">
                  <a:solidFill>
                    <a:schemeClr val="bg1"/>
                  </a:solidFill>
                  <a:latin typeface="Raleway" panose="020B0003030101060003" pitchFamily="34" charset="0"/>
                  <a:cs typeface="Trebuchet MS"/>
                </a:rPr>
                <a:t>au bon prix </a:t>
              </a:r>
              <a:r>
                <a:rPr lang="fr-FR" spc="90" dirty="0">
                  <a:solidFill>
                    <a:schemeClr val="bg1"/>
                  </a:solidFill>
                  <a:latin typeface="Raleway" panose="020B0003030101060003" pitchFamily="34" charset="0"/>
                  <a:cs typeface="Trebuchet MS"/>
                </a:rPr>
                <a:t>= </a:t>
              </a:r>
              <a:r>
                <a:rPr lang="fr-FR" b="1" spc="90" dirty="0">
                  <a:solidFill>
                    <a:schemeClr val="bg1"/>
                  </a:solidFill>
                  <a:latin typeface="Raleway" panose="020B0003030101060003" pitchFamily="34" charset="0"/>
                  <a:cs typeface="Trebuchet MS"/>
                </a:rPr>
                <a:t>Plus de contacts acquéreurs</a:t>
              </a:r>
              <a:endParaRPr lang="fr-FR" b="1" dirty="0">
                <a:solidFill>
                  <a:schemeClr val="bg1"/>
                </a:solidFill>
                <a:latin typeface="Raleway" panose="020B0003030101060003" pitchFamily="34" charset="0"/>
              </a:endParaRPr>
            </a:p>
          </p:txBody>
        </p:sp>
        <p:sp>
          <p:nvSpPr>
            <p:cNvPr id="41" name="Rectangle 40">
              <a:extLst>
                <a:ext uri="{FF2B5EF4-FFF2-40B4-BE49-F238E27FC236}">
                  <a16:creationId xmlns:a16="http://schemas.microsoft.com/office/drawing/2014/main" id="{E7AD9E01-501C-D44B-BF28-CBB61316F353}"/>
                </a:ext>
              </a:extLst>
            </p:cNvPr>
            <p:cNvSpPr/>
            <p:nvPr/>
          </p:nvSpPr>
          <p:spPr>
            <a:xfrm>
              <a:off x="9858195" y="8930109"/>
              <a:ext cx="4619935" cy="4392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7B1E"/>
                </a:solidFill>
              </a:endParaRPr>
            </a:p>
          </p:txBody>
        </p:sp>
        <p:sp>
          <p:nvSpPr>
            <p:cNvPr id="42" name="Rectangle 41">
              <a:extLst>
                <a:ext uri="{FF2B5EF4-FFF2-40B4-BE49-F238E27FC236}">
                  <a16:creationId xmlns:a16="http://schemas.microsoft.com/office/drawing/2014/main" id="{C6512C8C-4137-B949-B92C-4BED6B8E0D27}"/>
                </a:ext>
              </a:extLst>
            </p:cNvPr>
            <p:cNvSpPr/>
            <p:nvPr/>
          </p:nvSpPr>
          <p:spPr>
            <a:xfrm>
              <a:off x="9969094" y="8965062"/>
              <a:ext cx="4509036" cy="369332"/>
            </a:xfrm>
            <a:prstGeom prst="rect">
              <a:avLst/>
            </a:prstGeom>
            <a:grpFill/>
          </p:spPr>
          <p:txBody>
            <a:bodyPr wrap="square">
              <a:spAutoFit/>
            </a:bodyPr>
            <a:lstStyle/>
            <a:p>
              <a:r>
                <a:rPr lang="fr-FR" spc="90" dirty="0">
                  <a:solidFill>
                    <a:schemeClr val="bg1"/>
                  </a:solidFill>
                  <a:latin typeface="Raleway" panose="020B0003030101060003" pitchFamily="34" charset="0"/>
                  <a:cs typeface="Trebuchet MS"/>
                </a:rPr>
                <a:t>Plus d’acquéreurs = </a:t>
              </a:r>
              <a:r>
                <a:rPr lang="fr-FR" b="1" spc="90" dirty="0">
                  <a:solidFill>
                    <a:schemeClr val="bg1"/>
                  </a:solidFill>
                  <a:latin typeface="Raleway" panose="020B0003030101060003" pitchFamily="34" charset="0"/>
                  <a:cs typeface="Trebuchet MS"/>
                </a:rPr>
                <a:t>Moins de négociation</a:t>
              </a:r>
              <a:endParaRPr lang="fr-FR" b="1" dirty="0">
                <a:solidFill>
                  <a:schemeClr val="bg1"/>
                </a:solidFill>
                <a:latin typeface="Raleway" panose="020B0003030101060003" pitchFamily="34" charset="0"/>
              </a:endParaRPr>
            </a:p>
          </p:txBody>
        </p:sp>
        <p:sp>
          <p:nvSpPr>
            <p:cNvPr id="44" name="Rectangle 43">
              <a:extLst>
                <a:ext uri="{FF2B5EF4-FFF2-40B4-BE49-F238E27FC236}">
                  <a16:creationId xmlns:a16="http://schemas.microsoft.com/office/drawing/2014/main" id="{C9D26B61-5B46-4241-B9D2-820506469E3A}"/>
                </a:ext>
              </a:extLst>
            </p:cNvPr>
            <p:cNvSpPr/>
            <p:nvPr/>
          </p:nvSpPr>
          <p:spPr>
            <a:xfrm>
              <a:off x="995955" y="8930109"/>
              <a:ext cx="1543312" cy="4392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7B1E"/>
                </a:solidFill>
              </a:endParaRPr>
            </a:p>
          </p:txBody>
        </p:sp>
        <p:sp>
          <p:nvSpPr>
            <p:cNvPr id="45" name="Rectangle 44">
              <a:extLst>
                <a:ext uri="{FF2B5EF4-FFF2-40B4-BE49-F238E27FC236}">
                  <a16:creationId xmlns:a16="http://schemas.microsoft.com/office/drawing/2014/main" id="{C601F7EF-DEC1-9744-B4AE-A21A82D0C6F9}"/>
                </a:ext>
              </a:extLst>
            </p:cNvPr>
            <p:cNvSpPr/>
            <p:nvPr/>
          </p:nvSpPr>
          <p:spPr>
            <a:xfrm>
              <a:off x="1074058" y="8965062"/>
              <a:ext cx="1390912" cy="369332"/>
            </a:xfrm>
            <a:prstGeom prst="rect">
              <a:avLst/>
            </a:prstGeom>
            <a:grpFill/>
          </p:spPr>
          <p:txBody>
            <a:bodyPr wrap="square">
              <a:spAutoFit/>
            </a:bodyPr>
            <a:lstStyle/>
            <a:p>
              <a:r>
                <a:rPr lang="fr-FR" b="1" spc="90" dirty="0">
                  <a:solidFill>
                    <a:schemeClr val="bg1"/>
                  </a:solidFill>
                  <a:latin typeface="Raleway" panose="020B0003030101060003" pitchFamily="34" charset="0"/>
                  <a:cs typeface="Trebuchet MS"/>
                </a:rPr>
                <a:t>RÉSULTATS</a:t>
              </a:r>
            </a:p>
          </p:txBody>
        </p:sp>
      </p:grpSp>
      <p:grpSp>
        <p:nvGrpSpPr>
          <p:cNvPr id="53" name="Groupe 52">
            <a:extLst>
              <a:ext uri="{FF2B5EF4-FFF2-40B4-BE49-F238E27FC236}">
                <a16:creationId xmlns:a16="http://schemas.microsoft.com/office/drawing/2014/main" id="{00BD62F7-A05C-1543-9F43-E73D3CF68065}"/>
              </a:ext>
            </a:extLst>
          </p:cNvPr>
          <p:cNvGrpSpPr/>
          <p:nvPr/>
        </p:nvGrpSpPr>
        <p:grpSpPr>
          <a:xfrm>
            <a:off x="568713" y="3390900"/>
            <a:ext cx="17061364" cy="3273934"/>
            <a:chOff x="568713" y="3390900"/>
            <a:chExt cx="17061364" cy="3273934"/>
          </a:xfrm>
        </p:grpSpPr>
        <p:sp>
          <p:nvSpPr>
            <p:cNvPr id="6" name="Rectangle 5">
              <a:extLst>
                <a:ext uri="{FF2B5EF4-FFF2-40B4-BE49-F238E27FC236}">
                  <a16:creationId xmlns:a16="http://schemas.microsoft.com/office/drawing/2014/main" id="{72A08DE7-C5AB-8743-B483-4AB762C878C1}"/>
                </a:ext>
              </a:extLst>
            </p:cNvPr>
            <p:cNvSpPr/>
            <p:nvPr/>
          </p:nvSpPr>
          <p:spPr>
            <a:xfrm>
              <a:off x="568713" y="4632766"/>
              <a:ext cx="2045063" cy="966931"/>
            </a:xfrm>
            <a:prstGeom prst="rect">
              <a:avLst/>
            </a:prstGeom>
          </p:spPr>
          <p:txBody>
            <a:bodyPr wrap="square">
              <a:spAutoFit/>
            </a:bodyPr>
            <a:lstStyle/>
            <a:p>
              <a:pPr marL="148590" algn="ctr">
                <a:lnSpc>
                  <a:spcPct val="100000"/>
                </a:lnSpc>
                <a:spcBef>
                  <a:spcPts val="1250"/>
                </a:spcBef>
              </a:pPr>
              <a:r>
                <a:rPr lang="fr-FR" b="1" spc="135" dirty="0">
                  <a:solidFill>
                    <a:srgbClr val="2B2E32"/>
                  </a:solidFill>
                  <a:latin typeface="Raleway" panose="020B0003030101060003" pitchFamily="34" charset="0"/>
                  <a:cs typeface="Trebuchet MS"/>
                </a:rPr>
                <a:t>DU MARCHÉ</a:t>
              </a:r>
              <a:endParaRPr lang="fr-FR" b="1" spc="-90" dirty="0">
                <a:solidFill>
                  <a:srgbClr val="2B2E32"/>
                </a:solidFill>
                <a:latin typeface="Raleway" panose="020B0003030101060003" pitchFamily="34" charset="0"/>
                <a:cs typeface="Trebuchet MS"/>
              </a:endParaRPr>
            </a:p>
            <a:p>
              <a:pPr marL="148590" algn="ctr">
                <a:spcBef>
                  <a:spcPts val="1250"/>
                </a:spcBef>
              </a:pPr>
              <a:r>
                <a:rPr lang="fr-FR" sz="1400" spc="-40" dirty="0">
                  <a:solidFill>
                    <a:schemeClr val="bg1">
                      <a:lumMod val="50000"/>
                    </a:schemeClr>
                  </a:solidFill>
                  <a:latin typeface="Raleway" panose="020B0003030101060003" pitchFamily="34" charset="0"/>
                  <a:cs typeface="Trebuchet MS"/>
                </a:rPr>
                <a:t>(offre</a:t>
              </a:r>
              <a:r>
                <a:rPr lang="fr-FR" sz="1400" spc="-90" dirty="0">
                  <a:solidFill>
                    <a:schemeClr val="bg1">
                      <a:lumMod val="50000"/>
                    </a:schemeClr>
                  </a:solidFill>
                  <a:latin typeface="Raleway" panose="020B0003030101060003" pitchFamily="34" charset="0"/>
                  <a:cs typeface="Trebuchet MS"/>
                </a:rPr>
                <a:t> </a:t>
              </a:r>
              <a:r>
                <a:rPr lang="fr-FR" sz="1400" spc="-25" dirty="0">
                  <a:solidFill>
                    <a:schemeClr val="bg1">
                      <a:lumMod val="50000"/>
                    </a:schemeClr>
                  </a:solidFill>
                  <a:latin typeface="Raleway" panose="020B0003030101060003" pitchFamily="34" charset="0"/>
                  <a:cs typeface="Trebuchet MS"/>
                </a:rPr>
                <a:t>et</a:t>
              </a:r>
              <a:r>
                <a:rPr lang="fr-FR" sz="1400" spc="-90" dirty="0">
                  <a:solidFill>
                    <a:schemeClr val="bg1">
                      <a:lumMod val="50000"/>
                    </a:schemeClr>
                  </a:solidFill>
                  <a:latin typeface="Raleway" panose="020B0003030101060003" pitchFamily="34" charset="0"/>
                  <a:cs typeface="Trebuchet MS"/>
                </a:rPr>
                <a:t> </a:t>
              </a:r>
              <a:r>
                <a:rPr lang="fr-FR" sz="1400" spc="90" dirty="0">
                  <a:solidFill>
                    <a:schemeClr val="bg1">
                      <a:lumMod val="50000"/>
                    </a:schemeClr>
                  </a:solidFill>
                  <a:latin typeface="Raleway" panose="020B0003030101060003" pitchFamily="34" charset="0"/>
                  <a:cs typeface="Trebuchet MS"/>
                </a:rPr>
                <a:t>demande</a:t>
              </a:r>
              <a:r>
                <a:rPr lang="fr-FR" sz="1400" spc="-90" dirty="0">
                  <a:solidFill>
                    <a:schemeClr val="bg1">
                      <a:lumMod val="50000"/>
                    </a:schemeClr>
                  </a:solidFill>
                  <a:latin typeface="Raleway" panose="020B0003030101060003" pitchFamily="34" charset="0"/>
                  <a:cs typeface="Trebuchet MS"/>
                </a:rPr>
                <a:t> </a:t>
              </a:r>
              <a:r>
                <a:rPr lang="fr-FR" sz="1400" spc="50" dirty="0">
                  <a:solidFill>
                    <a:schemeClr val="bg1">
                      <a:lumMod val="50000"/>
                    </a:schemeClr>
                  </a:solidFill>
                  <a:latin typeface="Raleway" panose="020B0003030101060003" pitchFamily="34" charset="0"/>
                  <a:cs typeface="Trebuchet MS"/>
                </a:rPr>
                <a:t>sur</a:t>
              </a:r>
              <a:r>
                <a:rPr lang="fr-FR" sz="1400" spc="-90" dirty="0">
                  <a:solidFill>
                    <a:schemeClr val="bg1">
                      <a:lumMod val="50000"/>
                    </a:schemeClr>
                  </a:solidFill>
                  <a:latin typeface="Raleway" panose="020B0003030101060003" pitchFamily="34" charset="0"/>
                  <a:cs typeface="Trebuchet MS"/>
                </a:rPr>
                <a:t> </a:t>
              </a:r>
              <a:r>
                <a:rPr lang="fr-FR" sz="1400" spc="10" dirty="0">
                  <a:solidFill>
                    <a:schemeClr val="bg1">
                      <a:lumMod val="50000"/>
                    </a:schemeClr>
                  </a:solidFill>
                  <a:latin typeface="Raleway" panose="020B0003030101060003" pitchFamily="34" charset="0"/>
                  <a:cs typeface="Trebuchet MS"/>
                </a:rPr>
                <a:t>le</a:t>
              </a:r>
              <a:r>
                <a:rPr lang="fr-FR" sz="1400" spc="-90" dirty="0">
                  <a:solidFill>
                    <a:schemeClr val="bg1">
                      <a:lumMod val="50000"/>
                    </a:schemeClr>
                  </a:solidFill>
                  <a:latin typeface="Raleway" panose="020B0003030101060003" pitchFamily="34" charset="0"/>
                  <a:cs typeface="Trebuchet MS"/>
                </a:rPr>
                <a:t> </a:t>
              </a:r>
              <a:r>
                <a:rPr lang="fr-FR" sz="1400" spc="10" dirty="0">
                  <a:solidFill>
                    <a:schemeClr val="bg1">
                      <a:lumMod val="50000"/>
                    </a:schemeClr>
                  </a:solidFill>
                  <a:latin typeface="Raleway" panose="020B0003030101060003" pitchFamily="34" charset="0"/>
                  <a:cs typeface="Trebuchet MS"/>
                </a:rPr>
                <a:t>secteur)</a:t>
              </a:r>
              <a:endParaRPr lang="fr-FR" sz="1400" dirty="0">
                <a:solidFill>
                  <a:schemeClr val="bg1">
                    <a:lumMod val="50000"/>
                  </a:schemeClr>
                </a:solidFill>
                <a:latin typeface="Raleway" panose="020B0003030101060003" pitchFamily="34" charset="0"/>
                <a:cs typeface="Trebuchet MS"/>
              </a:endParaRPr>
            </a:p>
          </p:txBody>
        </p:sp>
        <p:sp>
          <p:nvSpPr>
            <p:cNvPr id="11" name="Rectangle 10">
              <a:extLst>
                <a:ext uri="{FF2B5EF4-FFF2-40B4-BE49-F238E27FC236}">
                  <a16:creationId xmlns:a16="http://schemas.microsoft.com/office/drawing/2014/main" id="{EE73CD9A-285F-7241-82C0-4693CA6A71E9}"/>
                </a:ext>
              </a:extLst>
            </p:cNvPr>
            <p:cNvSpPr/>
            <p:nvPr/>
          </p:nvSpPr>
          <p:spPr>
            <a:xfrm>
              <a:off x="3213408" y="4632766"/>
              <a:ext cx="3111190" cy="1182375"/>
            </a:xfrm>
            <a:prstGeom prst="rect">
              <a:avLst/>
            </a:prstGeom>
          </p:spPr>
          <p:txBody>
            <a:bodyPr wrap="square">
              <a:spAutoFit/>
            </a:bodyPr>
            <a:lstStyle/>
            <a:p>
              <a:pPr marL="148590" algn="ctr">
                <a:lnSpc>
                  <a:spcPct val="100000"/>
                </a:lnSpc>
                <a:spcBef>
                  <a:spcPts val="1250"/>
                </a:spcBef>
              </a:pPr>
              <a:r>
                <a:rPr lang="fr-FR" b="1" spc="135" dirty="0">
                  <a:solidFill>
                    <a:srgbClr val="2B2E32"/>
                  </a:solidFill>
                  <a:latin typeface="Raleway" panose="020B0003030101060003" pitchFamily="34" charset="0"/>
                  <a:cs typeface="Trebuchet MS"/>
                </a:rPr>
                <a:t>DE L’ÉTAT DU BIEN</a:t>
              </a:r>
              <a:endParaRPr lang="fr-FR" b="1" spc="-90" dirty="0">
                <a:solidFill>
                  <a:srgbClr val="2B2E32"/>
                </a:solidFill>
                <a:latin typeface="Raleway" panose="020B0003030101060003" pitchFamily="34" charset="0"/>
                <a:cs typeface="Trebuchet MS"/>
              </a:endParaRPr>
            </a:p>
            <a:p>
              <a:pPr marL="148590" algn="ctr">
                <a:spcBef>
                  <a:spcPts val="1250"/>
                </a:spcBef>
              </a:pPr>
              <a:r>
                <a:rPr lang="fr-FR" sz="1400" spc="-40" dirty="0">
                  <a:solidFill>
                    <a:schemeClr val="bg1">
                      <a:lumMod val="50000"/>
                    </a:schemeClr>
                  </a:solidFill>
                  <a:latin typeface="Raleway" panose="020B0003030101060003" pitchFamily="34" charset="0"/>
                  <a:cs typeface="Trebuchet MS"/>
                </a:rPr>
                <a:t>(aucuns travaux à prévoir / quelques rafraichissements / travaux importants de rénovation)</a:t>
              </a:r>
              <a:endParaRPr lang="fr-FR" sz="1400" dirty="0">
                <a:solidFill>
                  <a:schemeClr val="bg1">
                    <a:lumMod val="50000"/>
                  </a:schemeClr>
                </a:solidFill>
                <a:latin typeface="Raleway" panose="020B0003030101060003" pitchFamily="34" charset="0"/>
                <a:cs typeface="Trebuchet MS"/>
              </a:endParaRPr>
            </a:p>
          </p:txBody>
        </p:sp>
        <p:sp>
          <p:nvSpPr>
            <p:cNvPr id="13" name="Rectangle 12">
              <a:extLst>
                <a:ext uri="{FF2B5EF4-FFF2-40B4-BE49-F238E27FC236}">
                  <a16:creationId xmlns:a16="http://schemas.microsoft.com/office/drawing/2014/main" id="{A3950272-56D0-EB46-9769-FD5DD81B7A8E}"/>
                </a:ext>
              </a:extLst>
            </p:cNvPr>
            <p:cNvSpPr/>
            <p:nvPr/>
          </p:nvSpPr>
          <p:spPr>
            <a:xfrm>
              <a:off x="6597801" y="4632766"/>
              <a:ext cx="4025590" cy="966931"/>
            </a:xfrm>
            <a:prstGeom prst="rect">
              <a:avLst/>
            </a:prstGeom>
          </p:spPr>
          <p:txBody>
            <a:bodyPr wrap="square">
              <a:spAutoFit/>
            </a:bodyPr>
            <a:lstStyle/>
            <a:p>
              <a:pPr marL="148590" algn="ctr">
                <a:lnSpc>
                  <a:spcPct val="100000"/>
                </a:lnSpc>
                <a:spcBef>
                  <a:spcPts val="1250"/>
                </a:spcBef>
              </a:pPr>
              <a:r>
                <a:rPr lang="fr-FR" b="1" spc="135" dirty="0">
                  <a:solidFill>
                    <a:srgbClr val="2B2E32"/>
                  </a:solidFill>
                  <a:latin typeface="Raleway" panose="020B0003030101060003" pitchFamily="34" charset="0"/>
                  <a:cs typeface="Trebuchet MS"/>
                </a:rPr>
                <a:t>EN CAS DE COPROPRIÉTÉ</a:t>
              </a:r>
              <a:endParaRPr lang="fr-FR" b="1" spc="-90" dirty="0">
                <a:solidFill>
                  <a:srgbClr val="2B2E32"/>
                </a:solidFill>
                <a:latin typeface="Raleway" panose="020B0003030101060003" pitchFamily="34" charset="0"/>
                <a:cs typeface="Trebuchet MS"/>
              </a:endParaRPr>
            </a:p>
            <a:p>
              <a:pPr marL="148590" algn="ctr">
                <a:spcBef>
                  <a:spcPts val="1250"/>
                </a:spcBef>
              </a:pPr>
              <a:r>
                <a:rPr lang="fr-FR" sz="1400" spc="-40" dirty="0">
                  <a:solidFill>
                    <a:schemeClr val="bg1">
                      <a:lumMod val="50000"/>
                    </a:schemeClr>
                  </a:solidFill>
                  <a:latin typeface="Raleway" panose="020B0003030101060003" pitchFamily="34" charset="0"/>
                  <a:cs typeface="Trebuchet MS"/>
                </a:rPr>
                <a:t>Y’a t-il des travaux importants</a:t>
              </a:r>
              <a:br>
                <a:rPr lang="fr-FR" sz="1400" spc="-40" dirty="0">
                  <a:solidFill>
                    <a:schemeClr val="bg1">
                      <a:lumMod val="50000"/>
                    </a:schemeClr>
                  </a:solidFill>
                  <a:latin typeface="Raleway" panose="020B0003030101060003" pitchFamily="34" charset="0"/>
                  <a:cs typeface="Trebuchet MS"/>
                </a:rPr>
              </a:br>
              <a:r>
                <a:rPr lang="fr-FR" sz="1400" spc="-40" dirty="0">
                  <a:solidFill>
                    <a:schemeClr val="bg1">
                      <a:lumMod val="50000"/>
                    </a:schemeClr>
                  </a:solidFill>
                  <a:latin typeface="Raleway" panose="020B0003030101060003" pitchFamily="34" charset="0"/>
                  <a:cs typeface="Trebuchet MS"/>
                </a:rPr>
                <a:t>à prévoir dans les parties communes ?</a:t>
              </a:r>
              <a:endParaRPr lang="fr-FR" sz="1400" dirty="0">
                <a:solidFill>
                  <a:schemeClr val="bg1">
                    <a:lumMod val="50000"/>
                  </a:schemeClr>
                </a:solidFill>
                <a:latin typeface="Raleway" panose="020B0003030101060003" pitchFamily="34" charset="0"/>
                <a:cs typeface="Trebuchet MS"/>
              </a:endParaRPr>
            </a:p>
          </p:txBody>
        </p:sp>
        <p:sp>
          <p:nvSpPr>
            <p:cNvPr id="15" name="Rectangle 14">
              <a:extLst>
                <a:ext uri="{FF2B5EF4-FFF2-40B4-BE49-F238E27FC236}">
                  <a16:creationId xmlns:a16="http://schemas.microsoft.com/office/drawing/2014/main" id="{34057037-4FDC-5E42-BA33-A9F4EC6C36B8}"/>
                </a:ext>
              </a:extLst>
            </p:cNvPr>
            <p:cNvSpPr/>
            <p:nvPr/>
          </p:nvSpPr>
          <p:spPr>
            <a:xfrm>
              <a:off x="10896594" y="4620686"/>
              <a:ext cx="3111190" cy="1828706"/>
            </a:xfrm>
            <a:prstGeom prst="rect">
              <a:avLst/>
            </a:prstGeom>
          </p:spPr>
          <p:txBody>
            <a:bodyPr wrap="square">
              <a:spAutoFit/>
            </a:bodyPr>
            <a:lstStyle/>
            <a:p>
              <a:pPr marL="148590" algn="ctr">
                <a:lnSpc>
                  <a:spcPct val="100000"/>
                </a:lnSpc>
                <a:spcBef>
                  <a:spcPts val="1250"/>
                </a:spcBef>
              </a:pPr>
              <a:r>
                <a:rPr lang="fr-FR" b="1" spc="135" dirty="0">
                  <a:solidFill>
                    <a:srgbClr val="2B2E32"/>
                  </a:solidFill>
                  <a:latin typeface="Raleway" panose="020B0003030101060003" pitchFamily="34" charset="0"/>
                  <a:cs typeface="Trebuchet MS"/>
                </a:rPr>
                <a:t>DES POINTS FORTS</a:t>
              </a:r>
              <a:endParaRPr lang="fr-FR" b="1" spc="-90" dirty="0">
                <a:solidFill>
                  <a:srgbClr val="2B2E32"/>
                </a:solidFill>
                <a:latin typeface="Raleway" panose="020B0003030101060003" pitchFamily="34" charset="0"/>
                <a:cs typeface="Trebuchet MS"/>
              </a:endParaRPr>
            </a:p>
            <a:p>
              <a:pPr marL="148590" algn="ctr">
                <a:spcBef>
                  <a:spcPts val="1250"/>
                </a:spcBef>
              </a:pPr>
              <a:r>
                <a:rPr lang="fr-FR" sz="1400" spc="-40" dirty="0">
                  <a:solidFill>
                    <a:schemeClr val="bg1">
                      <a:lumMod val="50000"/>
                    </a:schemeClr>
                  </a:solidFill>
                  <a:latin typeface="Raleway" panose="020B0003030101060003" pitchFamily="34" charset="0"/>
                  <a:cs typeface="Trebuchet MS"/>
                </a:rPr>
                <a:t>(commerces et services publics à proximité, des transports en commun, un dernier étage si appartement, ascenseur, absence de vis-à-vis, terrain plat et </a:t>
              </a:r>
              <a:r>
                <a:rPr lang="fr-FR" sz="1400" spc="-40" dirty="0" err="1">
                  <a:solidFill>
                    <a:schemeClr val="bg1">
                      <a:lumMod val="50000"/>
                    </a:schemeClr>
                  </a:solidFill>
                  <a:latin typeface="Raleway" panose="020B0003030101060003" pitchFamily="34" charset="0"/>
                  <a:cs typeface="Trebuchet MS"/>
                </a:rPr>
                <a:t>piscinable</a:t>
              </a:r>
              <a:r>
                <a:rPr lang="fr-FR" sz="1400" spc="-40" dirty="0">
                  <a:solidFill>
                    <a:schemeClr val="bg1">
                      <a:lumMod val="50000"/>
                    </a:schemeClr>
                  </a:solidFill>
                  <a:latin typeface="Raleway" panose="020B0003030101060003" pitchFamily="34" charset="0"/>
                  <a:cs typeface="Trebuchet MS"/>
                </a:rPr>
                <a:t>)</a:t>
              </a:r>
              <a:endParaRPr lang="fr-FR" sz="1400" dirty="0">
                <a:solidFill>
                  <a:schemeClr val="bg1">
                    <a:lumMod val="50000"/>
                  </a:schemeClr>
                </a:solidFill>
                <a:latin typeface="Raleway" panose="020B0003030101060003" pitchFamily="34" charset="0"/>
                <a:cs typeface="Trebuchet MS"/>
              </a:endParaRPr>
            </a:p>
          </p:txBody>
        </p:sp>
        <p:sp>
          <p:nvSpPr>
            <p:cNvPr id="17" name="Rectangle 16">
              <a:extLst>
                <a:ext uri="{FF2B5EF4-FFF2-40B4-BE49-F238E27FC236}">
                  <a16:creationId xmlns:a16="http://schemas.microsoft.com/office/drawing/2014/main" id="{01EF6406-1A84-D240-89CF-638234057513}"/>
                </a:ext>
              </a:extLst>
            </p:cNvPr>
            <p:cNvSpPr/>
            <p:nvPr/>
          </p:nvSpPr>
          <p:spPr>
            <a:xfrm>
              <a:off x="14280986" y="4620685"/>
              <a:ext cx="3349091" cy="1613262"/>
            </a:xfrm>
            <a:prstGeom prst="rect">
              <a:avLst/>
            </a:prstGeom>
          </p:spPr>
          <p:txBody>
            <a:bodyPr wrap="square">
              <a:spAutoFit/>
            </a:bodyPr>
            <a:lstStyle/>
            <a:p>
              <a:pPr marL="148590" algn="ctr">
                <a:lnSpc>
                  <a:spcPct val="100000"/>
                </a:lnSpc>
                <a:spcBef>
                  <a:spcPts val="1250"/>
                </a:spcBef>
              </a:pPr>
              <a:r>
                <a:rPr lang="fr-FR" b="1" spc="135" dirty="0">
                  <a:solidFill>
                    <a:srgbClr val="2B2E32"/>
                  </a:solidFill>
                  <a:latin typeface="Raleway" panose="020B0003030101060003" pitchFamily="34" charset="0"/>
                  <a:cs typeface="Trebuchet MS"/>
                </a:rPr>
                <a:t>DES POINTS FAIBLES</a:t>
              </a:r>
              <a:endParaRPr lang="fr-FR" b="1" spc="-90" dirty="0">
                <a:solidFill>
                  <a:srgbClr val="2B2E32"/>
                </a:solidFill>
                <a:latin typeface="Raleway" panose="020B0003030101060003" pitchFamily="34" charset="0"/>
                <a:cs typeface="Trebuchet MS"/>
              </a:endParaRPr>
            </a:p>
            <a:p>
              <a:pPr marL="148590" algn="ctr">
                <a:spcBef>
                  <a:spcPts val="1250"/>
                </a:spcBef>
              </a:pPr>
              <a:r>
                <a:rPr lang="fr-FR" sz="1400" spc="-40" dirty="0">
                  <a:solidFill>
                    <a:schemeClr val="bg1">
                      <a:lumMod val="50000"/>
                    </a:schemeClr>
                  </a:solidFill>
                  <a:latin typeface="Raleway" panose="020B0003030101060003" pitchFamily="34" charset="0"/>
                  <a:cs typeface="Trebuchet MS"/>
                </a:rPr>
                <a:t>(le logement donne sur une artère bruyante, maison ancienne avec des travaux de remise aux normes trop importants, mitoyenneté, vis-à-vis, absence d’extérieur…)</a:t>
              </a:r>
              <a:endParaRPr lang="fr-FR" sz="1400" dirty="0">
                <a:solidFill>
                  <a:schemeClr val="bg1">
                    <a:lumMod val="50000"/>
                  </a:schemeClr>
                </a:solidFill>
                <a:latin typeface="Raleway" panose="020B0003030101060003" pitchFamily="34" charset="0"/>
                <a:cs typeface="Trebuchet MS"/>
              </a:endParaRPr>
            </a:p>
          </p:txBody>
        </p:sp>
        <p:cxnSp>
          <p:nvCxnSpPr>
            <p:cNvPr id="18" name="Connecteur droit 17">
              <a:extLst>
                <a:ext uri="{FF2B5EF4-FFF2-40B4-BE49-F238E27FC236}">
                  <a16:creationId xmlns:a16="http://schemas.microsoft.com/office/drawing/2014/main" id="{DC6F6CE4-22B2-3144-9DCA-A42036600843}"/>
                </a:ext>
              </a:extLst>
            </p:cNvPr>
            <p:cNvCxnSpPr>
              <a:cxnSpLocks/>
            </p:cNvCxnSpPr>
            <p:nvPr/>
          </p:nvCxnSpPr>
          <p:spPr>
            <a:xfrm>
              <a:off x="3075878" y="3413566"/>
              <a:ext cx="0" cy="3251268"/>
            </a:xfrm>
            <a:prstGeom prst="line">
              <a:avLst/>
            </a:prstGeom>
            <a:ln>
              <a:solidFill>
                <a:srgbClr val="2B2E32"/>
              </a:solidFill>
            </a:ln>
          </p:spPr>
          <p:style>
            <a:lnRef idx="1">
              <a:schemeClr val="accent1"/>
            </a:lnRef>
            <a:fillRef idx="0">
              <a:schemeClr val="accent1"/>
            </a:fillRef>
            <a:effectRef idx="0">
              <a:schemeClr val="accent1"/>
            </a:effectRef>
            <a:fontRef idx="minor">
              <a:schemeClr val="tx1"/>
            </a:fontRef>
          </p:style>
        </p:cxnSp>
        <p:pic>
          <p:nvPicPr>
            <p:cNvPr id="25" name="Image 24">
              <a:extLst>
                <a:ext uri="{FF2B5EF4-FFF2-40B4-BE49-F238E27FC236}">
                  <a16:creationId xmlns:a16="http://schemas.microsoft.com/office/drawing/2014/main" id="{10DF2F09-4E2F-154E-8E23-A8B2BB6D20BE}"/>
                </a:ext>
              </a:extLst>
            </p:cNvPr>
            <p:cNvPicPr>
              <a:picLocks noChangeAspect="1"/>
            </p:cNvPicPr>
            <p:nvPr/>
          </p:nvPicPr>
          <p:blipFill>
            <a:blip r:embed="rId3"/>
            <a:stretch>
              <a:fillRect/>
            </a:stretch>
          </p:blipFill>
          <p:spPr>
            <a:xfrm>
              <a:off x="4694162" y="3743848"/>
              <a:ext cx="447052" cy="521561"/>
            </a:xfrm>
            <a:prstGeom prst="rect">
              <a:avLst/>
            </a:prstGeom>
          </p:spPr>
        </p:pic>
        <p:cxnSp>
          <p:nvCxnSpPr>
            <p:cNvPr id="32" name="Connecteur droit 31">
              <a:extLst>
                <a:ext uri="{FF2B5EF4-FFF2-40B4-BE49-F238E27FC236}">
                  <a16:creationId xmlns:a16="http://schemas.microsoft.com/office/drawing/2014/main" id="{1988921B-945F-E147-84AA-61036E758102}"/>
                </a:ext>
              </a:extLst>
            </p:cNvPr>
            <p:cNvCxnSpPr>
              <a:cxnSpLocks/>
            </p:cNvCxnSpPr>
            <p:nvPr/>
          </p:nvCxnSpPr>
          <p:spPr>
            <a:xfrm>
              <a:off x="6618583" y="3413566"/>
              <a:ext cx="0" cy="3251268"/>
            </a:xfrm>
            <a:prstGeom prst="line">
              <a:avLst/>
            </a:prstGeom>
            <a:ln>
              <a:solidFill>
                <a:srgbClr val="2B2E32"/>
              </a:solidFill>
            </a:ln>
          </p:spPr>
          <p:style>
            <a:lnRef idx="1">
              <a:schemeClr val="accent1"/>
            </a:lnRef>
            <a:fillRef idx="0">
              <a:schemeClr val="accent1"/>
            </a:fillRef>
            <a:effectRef idx="0">
              <a:schemeClr val="accent1"/>
            </a:effectRef>
            <a:fontRef idx="minor">
              <a:schemeClr val="tx1"/>
            </a:fontRef>
          </p:style>
        </p:cxnSp>
        <p:cxnSp>
          <p:nvCxnSpPr>
            <p:cNvPr id="33" name="Connecteur droit 32">
              <a:extLst>
                <a:ext uri="{FF2B5EF4-FFF2-40B4-BE49-F238E27FC236}">
                  <a16:creationId xmlns:a16="http://schemas.microsoft.com/office/drawing/2014/main" id="{D77FF41A-476C-2A41-AB33-8B1F19441D5D}"/>
                </a:ext>
              </a:extLst>
            </p:cNvPr>
            <p:cNvCxnSpPr>
              <a:cxnSpLocks/>
            </p:cNvCxnSpPr>
            <p:nvPr/>
          </p:nvCxnSpPr>
          <p:spPr>
            <a:xfrm>
              <a:off x="10772078" y="3413566"/>
              <a:ext cx="0" cy="3251268"/>
            </a:xfrm>
            <a:prstGeom prst="line">
              <a:avLst/>
            </a:prstGeom>
            <a:ln>
              <a:solidFill>
                <a:srgbClr val="2B2E32"/>
              </a:solidFill>
            </a:ln>
          </p:spPr>
          <p:style>
            <a:lnRef idx="1">
              <a:schemeClr val="accent1"/>
            </a:lnRef>
            <a:fillRef idx="0">
              <a:schemeClr val="accent1"/>
            </a:fillRef>
            <a:effectRef idx="0">
              <a:schemeClr val="accent1"/>
            </a:effectRef>
            <a:fontRef idx="minor">
              <a:schemeClr val="tx1"/>
            </a:fontRef>
          </p:style>
        </p:cxnSp>
        <p:cxnSp>
          <p:nvCxnSpPr>
            <p:cNvPr id="34" name="Connecteur droit 33">
              <a:extLst>
                <a:ext uri="{FF2B5EF4-FFF2-40B4-BE49-F238E27FC236}">
                  <a16:creationId xmlns:a16="http://schemas.microsoft.com/office/drawing/2014/main" id="{01DF208C-7E34-C141-B9F1-CED38955859C}"/>
                </a:ext>
              </a:extLst>
            </p:cNvPr>
            <p:cNvCxnSpPr>
              <a:cxnSpLocks/>
            </p:cNvCxnSpPr>
            <p:nvPr/>
          </p:nvCxnSpPr>
          <p:spPr>
            <a:xfrm>
              <a:off x="14280986" y="3390900"/>
              <a:ext cx="0" cy="3251268"/>
            </a:xfrm>
            <a:prstGeom prst="line">
              <a:avLst/>
            </a:prstGeom>
            <a:ln>
              <a:solidFill>
                <a:srgbClr val="2B2E32"/>
              </a:solidFill>
            </a:ln>
          </p:spPr>
          <p:style>
            <a:lnRef idx="1">
              <a:schemeClr val="accent1"/>
            </a:lnRef>
            <a:fillRef idx="0">
              <a:schemeClr val="accent1"/>
            </a:fillRef>
            <a:effectRef idx="0">
              <a:schemeClr val="accent1"/>
            </a:effectRef>
            <a:fontRef idx="minor">
              <a:schemeClr val="tx1"/>
            </a:fontRef>
          </p:style>
        </p:cxnSp>
        <p:pic>
          <p:nvPicPr>
            <p:cNvPr id="47" name="Image 46">
              <a:extLst>
                <a:ext uri="{FF2B5EF4-FFF2-40B4-BE49-F238E27FC236}">
                  <a16:creationId xmlns:a16="http://schemas.microsoft.com/office/drawing/2014/main" id="{EC5B8961-2230-C143-B913-2F18CF185D92}"/>
                </a:ext>
              </a:extLst>
            </p:cNvPr>
            <p:cNvPicPr>
              <a:picLocks noChangeAspect="1"/>
            </p:cNvPicPr>
            <p:nvPr/>
          </p:nvPicPr>
          <p:blipFill>
            <a:blip r:embed="rId4"/>
            <a:stretch>
              <a:fillRect/>
            </a:stretch>
          </p:blipFill>
          <p:spPr>
            <a:xfrm>
              <a:off x="12440123" y="3725067"/>
              <a:ext cx="490388" cy="490388"/>
            </a:xfrm>
            <a:prstGeom prst="rect">
              <a:avLst/>
            </a:prstGeom>
          </p:spPr>
        </p:pic>
        <p:pic>
          <p:nvPicPr>
            <p:cNvPr id="48" name="Image 47">
              <a:extLst>
                <a:ext uri="{FF2B5EF4-FFF2-40B4-BE49-F238E27FC236}">
                  <a16:creationId xmlns:a16="http://schemas.microsoft.com/office/drawing/2014/main" id="{9ACEBCFF-AD83-9B42-8902-77D94EE68303}"/>
                </a:ext>
              </a:extLst>
            </p:cNvPr>
            <p:cNvPicPr>
              <a:picLocks noChangeAspect="1"/>
            </p:cNvPicPr>
            <p:nvPr/>
          </p:nvPicPr>
          <p:blipFill>
            <a:blip r:embed="rId5"/>
            <a:stretch>
              <a:fillRect/>
            </a:stretch>
          </p:blipFill>
          <p:spPr>
            <a:xfrm>
              <a:off x="15855933" y="3743848"/>
              <a:ext cx="490388" cy="490388"/>
            </a:xfrm>
            <a:prstGeom prst="rect">
              <a:avLst/>
            </a:prstGeom>
          </p:spPr>
        </p:pic>
        <p:pic>
          <p:nvPicPr>
            <p:cNvPr id="51" name="Image 50">
              <a:extLst>
                <a:ext uri="{FF2B5EF4-FFF2-40B4-BE49-F238E27FC236}">
                  <a16:creationId xmlns:a16="http://schemas.microsoft.com/office/drawing/2014/main" id="{FAF49B10-F7F5-8D4C-9F70-D31ACD63E834}"/>
                </a:ext>
              </a:extLst>
            </p:cNvPr>
            <p:cNvPicPr>
              <a:picLocks noChangeAspect="1"/>
            </p:cNvPicPr>
            <p:nvPr/>
          </p:nvPicPr>
          <p:blipFill>
            <a:blip r:embed="rId6"/>
            <a:stretch>
              <a:fillRect/>
            </a:stretch>
          </p:blipFill>
          <p:spPr>
            <a:xfrm>
              <a:off x="8650121" y="3693034"/>
              <a:ext cx="501649" cy="554454"/>
            </a:xfrm>
            <a:prstGeom prst="rect">
              <a:avLst/>
            </a:prstGeom>
          </p:spPr>
        </p:pic>
        <p:pic>
          <p:nvPicPr>
            <p:cNvPr id="52" name="Image 51">
              <a:extLst>
                <a:ext uri="{FF2B5EF4-FFF2-40B4-BE49-F238E27FC236}">
                  <a16:creationId xmlns:a16="http://schemas.microsoft.com/office/drawing/2014/main" id="{14ED89FC-E021-9747-BD70-8CF65DEB0786}"/>
                </a:ext>
              </a:extLst>
            </p:cNvPr>
            <p:cNvPicPr>
              <a:picLocks noChangeAspect="1"/>
            </p:cNvPicPr>
            <p:nvPr/>
          </p:nvPicPr>
          <p:blipFill>
            <a:blip r:embed="rId7"/>
            <a:stretch>
              <a:fillRect/>
            </a:stretch>
          </p:blipFill>
          <p:spPr>
            <a:xfrm>
              <a:off x="1474452" y="3725066"/>
              <a:ext cx="498675" cy="522421"/>
            </a:xfrm>
            <a:prstGeom prst="rect">
              <a:avLst/>
            </a:prstGeom>
          </p:spPr>
        </p:pic>
      </p:grpSp>
      <p:sp>
        <p:nvSpPr>
          <p:cNvPr id="54" name="Rectangle 53">
            <a:extLst>
              <a:ext uri="{FF2B5EF4-FFF2-40B4-BE49-F238E27FC236}">
                <a16:creationId xmlns:a16="http://schemas.microsoft.com/office/drawing/2014/main" id="{C19C5FB3-0810-424C-9630-D3FA8572AFF9}"/>
              </a:ext>
            </a:extLst>
          </p:cNvPr>
          <p:cNvSpPr/>
          <p:nvPr/>
        </p:nvSpPr>
        <p:spPr>
          <a:xfrm>
            <a:off x="15697200" y="9334500"/>
            <a:ext cx="2590800" cy="952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5" name="Image 54">
            <a:extLst>
              <a:ext uri="{FF2B5EF4-FFF2-40B4-BE49-F238E27FC236}">
                <a16:creationId xmlns:a16="http://schemas.microsoft.com/office/drawing/2014/main" id="{345720F8-A0C5-DF4D-8F88-BF3F30789111}"/>
              </a:ext>
            </a:extLst>
          </p:cNvPr>
          <p:cNvPicPr>
            <a:picLocks noChangeAspect="1"/>
          </p:cNvPicPr>
          <p:nvPr/>
        </p:nvPicPr>
        <p:blipFill>
          <a:blip r:embed="rId8"/>
          <a:stretch>
            <a:fillRect/>
          </a:stretch>
        </p:blipFill>
        <p:spPr>
          <a:xfrm>
            <a:off x="16154400" y="9639300"/>
            <a:ext cx="1743174" cy="424062"/>
          </a:xfrm>
          <a:prstGeom prst="rect">
            <a:avLst/>
          </a:prstGeom>
        </p:spPr>
      </p:pic>
    </p:spTree>
    <p:extLst>
      <p:ext uri="{BB962C8B-B14F-4D97-AF65-F5344CB8AC3E}">
        <p14:creationId xmlns:p14="http://schemas.microsoft.com/office/powerpoint/2010/main" val="35942286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Image 20" descr="Une image contenant extérieur, table, assis, banc&#10;&#10;Description générée automatiquement">
            <a:extLst>
              <a:ext uri="{FF2B5EF4-FFF2-40B4-BE49-F238E27FC236}">
                <a16:creationId xmlns:a16="http://schemas.microsoft.com/office/drawing/2014/main" id="{589E5FC3-2EC6-C644-AD62-E9DBBC8471B9}"/>
              </a:ext>
            </a:extLst>
          </p:cNvPr>
          <p:cNvPicPr>
            <a:picLocks noChangeAspect="1"/>
          </p:cNvPicPr>
          <p:nvPr/>
        </p:nvPicPr>
        <p:blipFill rotWithShape="1">
          <a:blip r:embed="rId3">
            <a:extLst>
              <a:ext uri="{28A0092B-C50C-407E-A947-70E740481C1C}">
                <a14:useLocalDpi xmlns:a14="http://schemas.microsoft.com/office/drawing/2010/main" val="0"/>
              </a:ext>
            </a:extLst>
          </a:blip>
          <a:srcRect l="33789" t="38147" r="171" b="1"/>
          <a:stretch/>
        </p:blipFill>
        <p:spPr>
          <a:xfrm>
            <a:off x="0" y="0"/>
            <a:ext cx="4529002" cy="6362697"/>
          </a:xfrm>
          <a:prstGeom prst="rect">
            <a:avLst/>
          </a:prstGeom>
        </p:spPr>
      </p:pic>
      <p:pic>
        <p:nvPicPr>
          <p:cNvPr id="8" name="Image 7" descr="Une image contenant intérieur, table, vivant, pièce&#10;&#10;Description générée automatiquement">
            <a:extLst>
              <a:ext uri="{FF2B5EF4-FFF2-40B4-BE49-F238E27FC236}">
                <a16:creationId xmlns:a16="http://schemas.microsoft.com/office/drawing/2014/main" id="{3207A557-F394-0240-A141-00FA9423D83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3561" r="54254"/>
          <a:stretch/>
        </p:blipFill>
        <p:spPr>
          <a:xfrm>
            <a:off x="4605108" y="0"/>
            <a:ext cx="4529003" cy="6362700"/>
          </a:xfrm>
          <a:prstGeom prst="rect">
            <a:avLst/>
          </a:prstGeom>
        </p:spPr>
      </p:pic>
      <p:pic>
        <p:nvPicPr>
          <p:cNvPr id="14" name="Image 13" descr="Une image contenant intérieur, pièce, vivant, table&#10;&#10;Description générée automatiquement">
            <a:extLst>
              <a:ext uri="{FF2B5EF4-FFF2-40B4-BE49-F238E27FC236}">
                <a16:creationId xmlns:a16="http://schemas.microsoft.com/office/drawing/2014/main" id="{FFBB5424-4FD3-E74C-B087-7897D9DD315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6332" t="9274" r="30922" b="446"/>
          <a:stretch/>
        </p:blipFill>
        <p:spPr>
          <a:xfrm>
            <a:off x="9181131" y="-1"/>
            <a:ext cx="4520536" cy="6362697"/>
          </a:xfrm>
          <a:prstGeom prst="rect">
            <a:avLst/>
          </a:prstGeom>
        </p:spPr>
      </p:pic>
      <p:pic>
        <p:nvPicPr>
          <p:cNvPr id="19" name="Image 18" descr="Une image contenant jaune, intérieur, table, petit&#10;&#10;Description générée automatiquement">
            <a:extLst>
              <a:ext uri="{FF2B5EF4-FFF2-40B4-BE49-F238E27FC236}">
                <a16:creationId xmlns:a16="http://schemas.microsoft.com/office/drawing/2014/main" id="{7C2FCE18-0FA6-3F4F-BA84-95B9EFE424BC}"/>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5425" t="-1" r="27475" b="706"/>
          <a:stretch/>
        </p:blipFill>
        <p:spPr>
          <a:xfrm>
            <a:off x="13748687" y="-1"/>
            <a:ext cx="4520536" cy="6362699"/>
          </a:xfrm>
          <a:prstGeom prst="rect">
            <a:avLst/>
          </a:prstGeom>
        </p:spPr>
      </p:pic>
      <p:sp>
        <p:nvSpPr>
          <p:cNvPr id="10" name="Rectangle 9">
            <a:extLst>
              <a:ext uri="{FF2B5EF4-FFF2-40B4-BE49-F238E27FC236}">
                <a16:creationId xmlns:a16="http://schemas.microsoft.com/office/drawing/2014/main" id="{2E0BF23A-B3CC-A44A-83D6-2F6D1899EE07}"/>
              </a:ext>
            </a:extLst>
          </p:cNvPr>
          <p:cNvSpPr/>
          <p:nvPr/>
        </p:nvSpPr>
        <p:spPr>
          <a:xfrm>
            <a:off x="0" y="0"/>
            <a:ext cx="4529002" cy="1471961"/>
          </a:xfrm>
          <a:prstGeom prst="rect">
            <a:avLst/>
          </a:prstGeom>
          <a:solidFill>
            <a:srgbClr val="FF7B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object 6">
            <a:extLst>
              <a:ext uri="{FF2B5EF4-FFF2-40B4-BE49-F238E27FC236}">
                <a16:creationId xmlns:a16="http://schemas.microsoft.com/office/drawing/2014/main" id="{6E8C7259-B3AF-4B42-A257-CAA351FC1CD8}"/>
              </a:ext>
            </a:extLst>
          </p:cNvPr>
          <p:cNvSpPr txBox="1">
            <a:spLocks noGrp="1"/>
          </p:cNvSpPr>
          <p:nvPr>
            <p:ph type="title"/>
          </p:nvPr>
        </p:nvSpPr>
        <p:spPr>
          <a:xfrm>
            <a:off x="784303" y="268352"/>
            <a:ext cx="3048000" cy="935256"/>
          </a:xfrm>
          <a:prstGeom prst="rect">
            <a:avLst/>
          </a:prstGeom>
        </p:spPr>
        <p:txBody>
          <a:bodyPr vert="horz" wrap="square" lIns="0" tIns="12065" rIns="0" bIns="0" rtlCol="0">
            <a:spAutoFit/>
          </a:bodyPr>
          <a:lstStyle/>
          <a:p>
            <a:pPr marL="12700" marR="5080">
              <a:lnSpc>
                <a:spcPct val="107600"/>
              </a:lnSpc>
              <a:spcBef>
                <a:spcPts val="95"/>
              </a:spcBef>
            </a:pPr>
            <a:r>
              <a:rPr lang="fr-FR" sz="6000" spc="10" dirty="0">
                <a:solidFill>
                  <a:schemeClr val="bg1"/>
                </a:solidFill>
              </a:rPr>
              <a:t>Le bien</a:t>
            </a:r>
            <a:endParaRPr sz="6000" dirty="0">
              <a:solidFill>
                <a:schemeClr val="bg1"/>
              </a:solidFill>
            </a:endParaRPr>
          </a:p>
        </p:txBody>
      </p:sp>
      <p:sp>
        <p:nvSpPr>
          <p:cNvPr id="6" name="Rectangle 5">
            <a:extLst>
              <a:ext uri="{FF2B5EF4-FFF2-40B4-BE49-F238E27FC236}">
                <a16:creationId xmlns:a16="http://schemas.microsoft.com/office/drawing/2014/main" id="{72A08DE7-C5AB-8743-B483-4AB762C878C1}"/>
              </a:ext>
            </a:extLst>
          </p:cNvPr>
          <p:cNvSpPr/>
          <p:nvPr/>
        </p:nvSpPr>
        <p:spPr>
          <a:xfrm>
            <a:off x="348350" y="6917881"/>
            <a:ext cx="3832302" cy="1674817"/>
          </a:xfrm>
          <a:prstGeom prst="rect">
            <a:avLst/>
          </a:prstGeom>
        </p:spPr>
        <p:txBody>
          <a:bodyPr wrap="square">
            <a:spAutoFit/>
          </a:bodyPr>
          <a:lstStyle/>
          <a:p>
            <a:pPr marL="148590" algn="ctr">
              <a:lnSpc>
                <a:spcPct val="100000"/>
              </a:lnSpc>
              <a:spcBef>
                <a:spcPts val="1250"/>
              </a:spcBef>
            </a:pPr>
            <a:r>
              <a:rPr lang="fr-FR" b="1" spc="135" dirty="0">
                <a:solidFill>
                  <a:srgbClr val="2B2E32"/>
                </a:solidFill>
                <a:latin typeface="Raleway" panose="020B0003030101060003" pitchFamily="34" charset="0"/>
                <a:cs typeface="Trebuchet MS"/>
              </a:rPr>
              <a:t>UN EXTÉRIEUR ATTRACTIF</a:t>
            </a:r>
            <a:endParaRPr lang="fr-FR" b="1" spc="-90" dirty="0">
              <a:solidFill>
                <a:srgbClr val="2B2E32"/>
              </a:solidFill>
              <a:latin typeface="Raleway" panose="020B0003030101060003" pitchFamily="34" charset="0"/>
              <a:cs typeface="Trebuchet MS"/>
            </a:endParaRPr>
          </a:p>
          <a:p>
            <a:pPr marL="12700" marR="5080" algn="ctr">
              <a:spcBef>
                <a:spcPts val="100"/>
              </a:spcBef>
            </a:pPr>
            <a:br>
              <a:rPr lang="fr-FR" sz="1400" spc="85" dirty="0">
                <a:solidFill>
                  <a:schemeClr val="bg1">
                    <a:lumMod val="50000"/>
                  </a:schemeClr>
                </a:solidFill>
                <a:latin typeface="Raleway" panose="020B0003030101060003" pitchFamily="34" charset="0"/>
                <a:cs typeface="Trebuchet MS"/>
              </a:rPr>
            </a:br>
            <a:r>
              <a:rPr lang="fr-FR" sz="1400" spc="85" dirty="0">
                <a:solidFill>
                  <a:schemeClr val="bg1">
                    <a:lumMod val="50000"/>
                  </a:schemeClr>
                </a:solidFill>
                <a:latin typeface="Raleway" panose="020B0003030101060003" pitchFamily="34" charset="0"/>
                <a:cs typeface="Trebuchet MS"/>
              </a:rPr>
              <a:t>Soignez </a:t>
            </a:r>
            <a:r>
              <a:rPr lang="fr-FR" sz="1400" spc="114" dirty="0">
                <a:solidFill>
                  <a:schemeClr val="bg1">
                    <a:lumMod val="50000"/>
                  </a:schemeClr>
                </a:solidFill>
                <a:latin typeface="Raleway" panose="020B0003030101060003" pitchFamily="34" charset="0"/>
                <a:cs typeface="Trebuchet MS"/>
              </a:rPr>
              <a:t>vos </a:t>
            </a:r>
            <a:r>
              <a:rPr lang="fr-FR" sz="1400" spc="-25" dirty="0">
                <a:solidFill>
                  <a:schemeClr val="bg1">
                    <a:lumMod val="50000"/>
                  </a:schemeClr>
                </a:solidFill>
                <a:latin typeface="Raleway" panose="020B0003030101060003" pitchFamily="34" charset="0"/>
                <a:cs typeface="Trebuchet MS"/>
              </a:rPr>
              <a:t>extérieurs afin de donner une bonne </a:t>
            </a:r>
            <a:r>
              <a:rPr lang="fr-FR" sz="1400" spc="25" dirty="0">
                <a:solidFill>
                  <a:schemeClr val="bg1">
                    <a:lumMod val="50000"/>
                  </a:schemeClr>
                </a:solidFill>
                <a:latin typeface="Raleway" panose="020B0003030101060003" pitchFamily="34" charset="0"/>
                <a:cs typeface="Trebuchet MS"/>
              </a:rPr>
              <a:t>première </a:t>
            </a:r>
            <a:r>
              <a:rPr lang="fr-FR" sz="1400" spc="10" dirty="0">
                <a:solidFill>
                  <a:schemeClr val="bg1">
                    <a:lumMod val="50000"/>
                  </a:schemeClr>
                </a:solidFill>
                <a:latin typeface="Raleway" panose="020B0003030101060003" pitchFamily="34" charset="0"/>
                <a:cs typeface="Trebuchet MS"/>
              </a:rPr>
              <a:t>impression de votre bien. </a:t>
            </a:r>
            <a:r>
              <a:rPr lang="fr-FR" sz="1400" spc="95" dirty="0">
                <a:solidFill>
                  <a:schemeClr val="bg1">
                    <a:lumMod val="50000"/>
                  </a:schemeClr>
                </a:solidFill>
                <a:latin typeface="Raleway" panose="020B0003030101060003" pitchFamily="34" charset="0"/>
                <a:cs typeface="Trebuchet MS"/>
              </a:rPr>
              <a:t>Pelouse tondue</a:t>
            </a:r>
            <a:r>
              <a:rPr lang="fr-FR" sz="1400" spc="30" dirty="0">
                <a:solidFill>
                  <a:schemeClr val="bg1">
                    <a:lumMod val="50000"/>
                  </a:schemeClr>
                </a:solidFill>
                <a:latin typeface="Raleway" panose="020B0003030101060003" pitchFamily="34" charset="0"/>
                <a:cs typeface="Trebuchet MS"/>
              </a:rPr>
              <a:t>, </a:t>
            </a:r>
            <a:r>
              <a:rPr lang="fr-FR" sz="1400" spc="75" dirty="0">
                <a:solidFill>
                  <a:schemeClr val="bg1">
                    <a:lumMod val="50000"/>
                  </a:schemeClr>
                </a:solidFill>
                <a:latin typeface="Raleway" panose="020B0003030101060003" pitchFamily="34" charset="0"/>
                <a:cs typeface="Trebuchet MS"/>
              </a:rPr>
              <a:t>gazon rénové</a:t>
            </a:r>
            <a:r>
              <a:rPr lang="fr-FR" sz="1400" spc="20" dirty="0">
                <a:solidFill>
                  <a:schemeClr val="bg1">
                    <a:lumMod val="50000"/>
                  </a:schemeClr>
                </a:solidFill>
                <a:latin typeface="Raleway" panose="020B0003030101060003" pitchFamily="34" charset="0"/>
                <a:cs typeface="Trebuchet MS"/>
              </a:rPr>
              <a:t>, portail repeint, désencombrement des jardins et terrasses feront la différence.</a:t>
            </a:r>
            <a:endParaRPr lang="fr-FR" sz="1400" dirty="0">
              <a:solidFill>
                <a:schemeClr val="bg1">
                  <a:lumMod val="50000"/>
                </a:schemeClr>
              </a:solidFill>
              <a:latin typeface="Raleway" panose="020B0003030101060003" pitchFamily="34" charset="0"/>
              <a:cs typeface="Trebuchet MS"/>
            </a:endParaRPr>
          </a:p>
        </p:txBody>
      </p:sp>
      <p:sp>
        <p:nvSpPr>
          <p:cNvPr id="36" name="Rectangle 35">
            <a:extLst>
              <a:ext uri="{FF2B5EF4-FFF2-40B4-BE49-F238E27FC236}">
                <a16:creationId xmlns:a16="http://schemas.microsoft.com/office/drawing/2014/main" id="{BC5AA0B2-C74F-2A42-B8B9-F14F5782922F}"/>
              </a:ext>
            </a:extLst>
          </p:cNvPr>
          <p:cNvSpPr/>
          <p:nvPr/>
        </p:nvSpPr>
        <p:spPr>
          <a:xfrm>
            <a:off x="4934683" y="6917880"/>
            <a:ext cx="3832302" cy="2180084"/>
          </a:xfrm>
          <a:prstGeom prst="rect">
            <a:avLst/>
          </a:prstGeom>
        </p:spPr>
        <p:txBody>
          <a:bodyPr wrap="square">
            <a:spAutoFit/>
          </a:bodyPr>
          <a:lstStyle/>
          <a:p>
            <a:pPr marL="148590" algn="ctr">
              <a:lnSpc>
                <a:spcPct val="100000"/>
              </a:lnSpc>
              <a:spcBef>
                <a:spcPts val="1250"/>
              </a:spcBef>
            </a:pPr>
            <a:r>
              <a:rPr lang="fr-FR" b="1" spc="135" dirty="0">
                <a:solidFill>
                  <a:srgbClr val="2B2E32"/>
                </a:solidFill>
                <a:latin typeface="Raleway" panose="020B0003030101060003" pitchFamily="34" charset="0"/>
                <a:cs typeface="Trebuchet MS"/>
              </a:rPr>
              <a:t>UN INTÉRIEUR</a:t>
            </a:r>
            <a:br>
              <a:rPr lang="fr-FR" b="1" spc="135" dirty="0">
                <a:solidFill>
                  <a:srgbClr val="2B2E32"/>
                </a:solidFill>
                <a:latin typeface="Raleway" panose="020B0003030101060003" pitchFamily="34" charset="0"/>
                <a:cs typeface="Trebuchet MS"/>
              </a:rPr>
            </a:br>
            <a:r>
              <a:rPr lang="fr-FR" b="1" spc="135" dirty="0">
                <a:solidFill>
                  <a:srgbClr val="2B2E32"/>
                </a:solidFill>
                <a:latin typeface="Raleway" panose="020B0003030101060003" pitchFamily="34" charset="0"/>
                <a:cs typeface="Trebuchet MS"/>
              </a:rPr>
              <a:t>RANGÉ ET ENTRETENU</a:t>
            </a:r>
            <a:endParaRPr lang="fr-FR" b="1" spc="-90" dirty="0">
              <a:solidFill>
                <a:srgbClr val="2B2E32"/>
              </a:solidFill>
              <a:latin typeface="Raleway" panose="020B0003030101060003" pitchFamily="34" charset="0"/>
              <a:cs typeface="Trebuchet MS"/>
            </a:endParaRPr>
          </a:p>
          <a:p>
            <a:pPr marL="12700" marR="5080" algn="ctr">
              <a:spcBef>
                <a:spcPts val="100"/>
              </a:spcBef>
            </a:pPr>
            <a:br>
              <a:rPr lang="fr-FR" sz="1400" spc="85" dirty="0">
                <a:solidFill>
                  <a:schemeClr val="bg1">
                    <a:lumMod val="50000"/>
                  </a:schemeClr>
                </a:solidFill>
                <a:latin typeface="Raleway" panose="020B0003030101060003" pitchFamily="34" charset="0"/>
                <a:cs typeface="Trebuchet MS"/>
              </a:rPr>
            </a:br>
            <a:r>
              <a:rPr lang="fr-FR" sz="1400" spc="40" dirty="0">
                <a:solidFill>
                  <a:schemeClr val="bg1">
                    <a:lumMod val="50000"/>
                  </a:schemeClr>
                </a:solidFill>
                <a:latin typeface="Raleway" panose="020B0003030101060003" pitchFamily="34" charset="0"/>
                <a:cs typeface="Trebuchet MS"/>
              </a:rPr>
              <a:t>Rangez </a:t>
            </a:r>
            <a:r>
              <a:rPr lang="fr-FR" sz="1400" spc="55" dirty="0">
                <a:solidFill>
                  <a:schemeClr val="bg1">
                    <a:lumMod val="50000"/>
                  </a:schemeClr>
                </a:solidFill>
                <a:latin typeface="Raleway" panose="020B0003030101060003" pitchFamily="34" charset="0"/>
                <a:cs typeface="Trebuchet MS"/>
              </a:rPr>
              <a:t>et </a:t>
            </a:r>
            <a:r>
              <a:rPr lang="fr-FR" sz="1400" spc="5" dirty="0">
                <a:solidFill>
                  <a:schemeClr val="bg1">
                    <a:lumMod val="50000"/>
                  </a:schemeClr>
                </a:solidFill>
                <a:latin typeface="Raleway" panose="020B0003030101060003" pitchFamily="34" charset="0"/>
                <a:cs typeface="Trebuchet MS"/>
              </a:rPr>
              <a:t>libérez </a:t>
            </a:r>
            <a:r>
              <a:rPr lang="fr-FR" sz="1400" spc="100" dirty="0">
                <a:solidFill>
                  <a:schemeClr val="bg1">
                    <a:lumMod val="50000"/>
                  </a:schemeClr>
                </a:solidFill>
                <a:latin typeface="Raleway" panose="020B0003030101060003" pitchFamily="34" charset="0"/>
                <a:cs typeface="Trebuchet MS"/>
              </a:rPr>
              <a:t>de </a:t>
            </a:r>
            <a:r>
              <a:rPr lang="fr-FR" sz="1400" spc="20" dirty="0">
                <a:solidFill>
                  <a:schemeClr val="bg1">
                    <a:lumMod val="50000"/>
                  </a:schemeClr>
                </a:solidFill>
                <a:latin typeface="Raleway" panose="020B0003030101060003" pitchFamily="34" charset="0"/>
                <a:cs typeface="Trebuchet MS"/>
              </a:rPr>
              <a:t>l’espace </a:t>
            </a:r>
            <a:r>
              <a:rPr lang="fr-FR" sz="1400" spc="95" dirty="0">
                <a:solidFill>
                  <a:schemeClr val="bg1">
                    <a:lumMod val="50000"/>
                  </a:schemeClr>
                </a:solidFill>
                <a:latin typeface="Raleway" panose="020B0003030101060003" pitchFamily="34" charset="0"/>
                <a:cs typeface="Trebuchet MS"/>
              </a:rPr>
              <a:t>dans </a:t>
            </a:r>
            <a:r>
              <a:rPr lang="fr-FR" sz="1400" spc="114" dirty="0">
                <a:solidFill>
                  <a:schemeClr val="bg1">
                    <a:lumMod val="50000"/>
                  </a:schemeClr>
                </a:solidFill>
                <a:latin typeface="Raleway" panose="020B0003030101060003" pitchFamily="34" charset="0"/>
                <a:cs typeface="Trebuchet MS"/>
              </a:rPr>
              <a:t>vos </a:t>
            </a:r>
            <a:r>
              <a:rPr lang="fr-FR" sz="1400" spc="5" dirty="0">
                <a:solidFill>
                  <a:schemeClr val="bg1">
                    <a:lumMod val="50000"/>
                  </a:schemeClr>
                </a:solidFill>
                <a:latin typeface="Raleway" panose="020B0003030101060003" pitchFamily="34" charset="0"/>
                <a:cs typeface="Trebuchet MS"/>
              </a:rPr>
              <a:t>pièces. </a:t>
            </a:r>
            <a:r>
              <a:rPr lang="fr-FR" sz="1400" spc="135" dirty="0">
                <a:solidFill>
                  <a:schemeClr val="bg1">
                    <a:lumMod val="50000"/>
                  </a:schemeClr>
                </a:solidFill>
                <a:latin typeface="Raleway" panose="020B0003030101060003" pitchFamily="34" charset="0"/>
                <a:cs typeface="Trebuchet MS"/>
              </a:rPr>
              <a:t>Vous</a:t>
            </a:r>
            <a:r>
              <a:rPr lang="fr-FR" sz="1400" spc="869" dirty="0">
                <a:solidFill>
                  <a:schemeClr val="bg1">
                    <a:lumMod val="50000"/>
                  </a:schemeClr>
                </a:solidFill>
                <a:latin typeface="Raleway" panose="020B0003030101060003" pitchFamily="34" charset="0"/>
                <a:cs typeface="Trebuchet MS"/>
              </a:rPr>
              <a:t> </a:t>
            </a:r>
            <a:r>
              <a:rPr lang="fr-FR" sz="1400" spc="35" dirty="0">
                <a:solidFill>
                  <a:schemeClr val="bg1">
                    <a:lumMod val="50000"/>
                  </a:schemeClr>
                </a:solidFill>
                <a:latin typeface="Raleway" panose="020B0003030101060003" pitchFamily="34" charset="0"/>
                <a:cs typeface="Trebuchet MS"/>
              </a:rPr>
              <a:t>pourrez alors </a:t>
            </a:r>
            <a:r>
              <a:rPr lang="fr-FR" sz="1400" spc="40" dirty="0">
                <a:solidFill>
                  <a:schemeClr val="bg1">
                    <a:lumMod val="50000"/>
                  </a:schemeClr>
                </a:solidFill>
                <a:latin typeface="Raleway" panose="020B0003030101060003" pitchFamily="34" charset="0"/>
                <a:cs typeface="Trebuchet MS"/>
              </a:rPr>
              <a:t>prendre </a:t>
            </a:r>
            <a:r>
              <a:rPr lang="fr-FR" sz="1400" spc="85" dirty="0">
                <a:solidFill>
                  <a:schemeClr val="bg1">
                    <a:lumMod val="50000"/>
                  </a:schemeClr>
                </a:solidFill>
                <a:latin typeface="Raleway" panose="020B0003030101060003" pitchFamily="34" charset="0"/>
                <a:cs typeface="Trebuchet MS"/>
              </a:rPr>
              <a:t>quelques </a:t>
            </a:r>
            <a:r>
              <a:rPr lang="fr-FR" sz="1400" spc="70" dirty="0">
                <a:solidFill>
                  <a:schemeClr val="bg1">
                    <a:lumMod val="50000"/>
                  </a:schemeClr>
                </a:solidFill>
                <a:latin typeface="Raleway" panose="020B0003030101060003" pitchFamily="34" charset="0"/>
                <a:cs typeface="Trebuchet MS"/>
              </a:rPr>
              <a:t>photos </a:t>
            </a:r>
            <a:r>
              <a:rPr lang="fr-FR" sz="1400" spc="20" dirty="0">
                <a:solidFill>
                  <a:schemeClr val="bg1">
                    <a:lumMod val="50000"/>
                  </a:schemeClr>
                </a:solidFill>
                <a:latin typeface="Raleway" panose="020B0003030101060003" pitchFamily="34" charset="0"/>
                <a:cs typeface="Trebuchet MS"/>
              </a:rPr>
              <a:t>qui  </a:t>
            </a:r>
            <a:r>
              <a:rPr lang="fr-FR" sz="1400" spc="70" dirty="0">
                <a:solidFill>
                  <a:schemeClr val="bg1">
                    <a:lumMod val="50000"/>
                  </a:schemeClr>
                </a:solidFill>
                <a:latin typeface="Raleway" panose="020B0003030101060003" pitchFamily="34" charset="0"/>
                <a:cs typeface="Trebuchet MS"/>
              </a:rPr>
              <a:t>accompagneront </a:t>
            </a:r>
            <a:r>
              <a:rPr lang="fr-FR" sz="1400" spc="10" dirty="0">
                <a:solidFill>
                  <a:schemeClr val="bg1">
                    <a:lumMod val="50000"/>
                  </a:schemeClr>
                </a:solidFill>
                <a:latin typeface="Raleway" panose="020B0003030101060003" pitchFamily="34" charset="0"/>
                <a:cs typeface="Trebuchet MS"/>
              </a:rPr>
              <a:t>votre </a:t>
            </a:r>
            <a:r>
              <a:rPr lang="fr-FR" sz="1400" spc="20" dirty="0">
                <a:solidFill>
                  <a:schemeClr val="bg1">
                    <a:lumMod val="50000"/>
                  </a:schemeClr>
                </a:solidFill>
                <a:latin typeface="Raleway" panose="020B0003030101060003" pitchFamily="34" charset="0"/>
                <a:cs typeface="Trebuchet MS"/>
              </a:rPr>
              <a:t>annonce. </a:t>
            </a:r>
            <a:r>
              <a:rPr lang="fr-FR" sz="1400" spc="45" dirty="0">
                <a:solidFill>
                  <a:schemeClr val="bg1">
                    <a:lumMod val="50000"/>
                  </a:schemeClr>
                </a:solidFill>
                <a:latin typeface="Raleway" panose="020B0003030101060003" pitchFamily="34" charset="0"/>
                <a:cs typeface="Trebuchet MS"/>
              </a:rPr>
              <a:t>Maintenez </a:t>
            </a:r>
            <a:r>
              <a:rPr lang="fr-FR" sz="1400" spc="10" dirty="0">
                <a:solidFill>
                  <a:schemeClr val="bg1">
                    <a:lumMod val="50000"/>
                  </a:schemeClr>
                </a:solidFill>
                <a:latin typeface="Raleway" panose="020B0003030101060003" pitchFamily="34" charset="0"/>
                <a:cs typeface="Trebuchet MS"/>
              </a:rPr>
              <a:t>votre </a:t>
            </a:r>
            <a:r>
              <a:rPr lang="fr-FR" sz="1400" spc="30" dirty="0">
                <a:solidFill>
                  <a:schemeClr val="bg1">
                    <a:lumMod val="50000"/>
                  </a:schemeClr>
                </a:solidFill>
                <a:latin typeface="Raleway" panose="020B0003030101060003" pitchFamily="34" charset="0"/>
                <a:cs typeface="Trebuchet MS"/>
              </a:rPr>
              <a:t>bien </a:t>
            </a:r>
            <a:r>
              <a:rPr lang="fr-FR" sz="1400" spc="75" dirty="0">
                <a:solidFill>
                  <a:schemeClr val="bg1">
                    <a:lumMod val="50000"/>
                  </a:schemeClr>
                </a:solidFill>
                <a:latin typeface="Raleway" panose="020B0003030101060003" pitchFamily="34" charset="0"/>
                <a:cs typeface="Trebuchet MS"/>
              </a:rPr>
              <a:t>en  </a:t>
            </a:r>
            <a:r>
              <a:rPr lang="fr-FR" sz="1400" spc="-95" dirty="0">
                <a:solidFill>
                  <a:schemeClr val="bg1">
                    <a:lumMod val="50000"/>
                  </a:schemeClr>
                </a:solidFill>
                <a:latin typeface="Raleway" panose="020B0003030101060003" pitchFamily="34" charset="0"/>
                <a:cs typeface="Trebuchet MS"/>
              </a:rPr>
              <a:t>l’état</a:t>
            </a:r>
            <a:r>
              <a:rPr lang="fr-FR" sz="1400" spc="-100" dirty="0">
                <a:solidFill>
                  <a:schemeClr val="bg1">
                    <a:lumMod val="50000"/>
                  </a:schemeClr>
                </a:solidFill>
                <a:latin typeface="Raleway" panose="020B0003030101060003" pitchFamily="34" charset="0"/>
                <a:cs typeface="Trebuchet MS"/>
              </a:rPr>
              <a:t> </a:t>
            </a:r>
            <a:r>
              <a:rPr lang="fr-FR" sz="1400" spc="75" dirty="0">
                <a:solidFill>
                  <a:schemeClr val="bg1">
                    <a:lumMod val="50000"/>
                  </a:schemeClr>
                </a:solidFill>
                <a:latin typeface="Raleway" panose="020B0003030101060003" pitchFamily="34" charset="0"/>
                <a:cs typeface="Trebuchet MS"/>
              </a:rPr>
              <a:t>en</a:t>
            </a:r>
            <a:r>
              <a:rPr lang="fr-FR" sz="1400" spc="-95" dirty="0">
                <a:solidFill>
                  <a:schemeClr val="bg1">
                    <a:lumMod val="50000"/>
                  </a:schemeClr>
                </a:solidFill>
                <a:latin typeface="Raleway" panose="020B0003030101060003" pitchFamily="34" charset="0"/>
                <a:cs typeface="Trebuchet MS"/>
              </a:rPr>
              <a:t> </a:t>
            </a:r>
            <a:r>
              <a:rPr lang="fr-FR" sz="1400" spc="85" dirty="0">
                <a:solidFill>
                  <a:schemeClr val="bg1">
                    <a:lumMod val="50000"/>
                  </a:schemeClr>
                </a:solidFill>
                <a:latin typeface="Raleway" panose="020B0003030101060003" pitchFamily="34" charset="0"/>
                <a:cs typeface="Trebuchet MS"/>
              </a:rPr>
              <a:t>vue</a:t>
            </a:r>
            <a:r>
              <a:rPr lang="fr-FR" sz="1400" spc="-95" dirty="0">
                <a:solidFill>
                  <a:schemeClr val="bg1">
                    <a:lumMod val="50000"/>
                  </a:schemeClr>
                </a:solidFill>
                <a:latin typeface="Raleway" panose="020B0003030101060003" pitchFamily="34" charset="0"/>
                <a:cs typeface="Trebuchet MS"/>
              </a:rPr>
              <a:t> </a:t>
            </a:r>
            <a:r>
              <a:rPr lang="fr-FR" sz="1400" spc="120" dirty="0">
                <a:solidFill>
                  <a:schemeClr val="bg1">
                    <a:lumMod val="50000"/>
                  </a:schemeClr>
                </a:solidFill>
                <a:latin typeface="Raleway" panose="020B0003030101060003" pitchFamily="34" charset="0"/>
                <a:cs typeface="Trebuchet MS"/>
              </a:rPr>
              <a:t>des</a:t>
            </a:r>
            <a:r>
              <a:rPr lang="fr-FR" sz="1400" spc="-95" dirty="0">
                <a:solidFill>
                  <a:schemeClr val="bg1">
                    <a:lumMod val="50000"/>
                  </a:schemeClr>
                </a:solidFill>
                <a:latin typeface="Raleway" panose="020B0003030101060003" pitchFamily="34" charset="0"/>
                <a:cs typeface="Trebuchet MS"/>
              </a:rPr>
              <a:t> </a:t>
            </a:r>
            <a:r>
              <a:rPr lang="fr-FR" sz="1400" spc="10" dirty="0">
                <a:solidFill>
                  <a:schemeClr val="bg1">
                    <a:lumMod val="50000"/>
                  </a:schemeClr>
                </a:solidFill>
                <a:latin typeface="Raleway" panose="020B0003030101060003" pitchFamily="34" charset="0"/>
                <a:cs typeface="Trebuchet MS"/>
              </a:rPr>
              <a:t>visites</a:t>
            </a:r>
            <a:r>
              <a:rPr lang="fr-FR" sz="1400" spc="-95" dirty="0">
                <a:solidFill>
                  <a:schemeClr val="bg1">
                    <a:lumMod val="50000"/>
                  </a:schemeClr>
                </a:solidFill>
                <a:latin typeface="Raleway" panose="020B0003030101060003" pitchFamily="34" charset="0"/>
                <a:cs typeface="Trebuchet MS"/>
              </a:rPr>
              <a:t> </a:t>
            </a:r>
            <a:r>
              <a:rPr lang="fr-FR" sz="1400" spc="35" dirty="0">
                <a:solidFill>
                  <a:schemeClr val="bg1">
                    <a:lumMod val="50000"/>
                  </a:schemeClr>
                </a:solidFill>
                <a:latin typeface="Raleway" panose="020B0003030101060003" pitchFamily="34" charset="0"/>
                <a:cs typeface="Trebuchet MS"/>
              </a:rPr>
              <a:t>à</a:t>
            </a:r>
            <a:r>
              <a:rPr lang="fr-FR" sz="1400" spc="-95" dirty="0">
                <a:solidFill>
                  <a:schemeClr val="bg1">
                    <a:lumMod val="50000"/>
                  </a:schemeClr>
                </a:solidFill>
                <a:latin typeface="Raleway" panose="020B0003030101060003" pitchFamily="34" charset="0"/>
                <a:cs typeface="Trebuchet MS"/>
              </a:rPr>
              <a:t> </a:t>
            </a:r>
            <a:r>
              <a:rPr lang="fr-FR" sz="1400" spc="-60" dirty="0">
                <a:solidFill>
                  <a:schemeClr val="bg1">
                    <a:lumMod val="50000"/>
                  </a:schemeClr>
                </a:solidFill>
                <a:latin typeface="Raleway" panose="020B0003030101060003" pitchFamily="34" charset="0"/>
                <a:cs typeface="Trebuchet MS"/>
              </a:rPr>
              <a:t>venir.</a:t>
            </a:r>
            <a:endParaRPr lang="fr-FR" sz="1400" dirty="0">
              <a:solidFill>
                <a:schemeClr val="bg1">
                  <a:lumMod val="50000"/>
                </a:schemeClr>
              </a:solidFill>
              <a:latin typeface="Raleway" panose="020B0003030101060003" pitchFamily="34" charset="0"/>
              <a:cs typeface="Trebuchet MS"/>
            </a:endParaRPr>
          </a:p>
          <a:p>
            <a:pPr marL="12700" marR="5080" algn="ctr">
              <a:spcBef>
                <a:spcPts val="100"/>
              </a:spcBef>
            </a:pPr>
            <a:endParaRPr lang="fr-FR" sz="1400" dirty="0">
              <a:solidFill>
                <a:schemeClr val="bg1">
                  <a:lumMod val="50000"/>
                </a:schemeClr>
              </a:solidFill>
              <a:latin typeface="Raleway" panose="020B0003030101060003" pitchFamily="34" charset="0"/>
              <a:cs typeface="Trebuchet MS"/>
            </a:endParaRPr>
          </a:p>
        </p:txBody>
      </p:sp>
      <p:sp>
        <p:nvSpPr>
          <p:cNvPr id="38" name="Rectangle 37">
            <a:extLst>
              <a:ext uri="{FF2B5EF4-FFF2-40B4-BE49-F238E27FC236}">
                <a16:creationId xmlns:a16="http://schemas.microsoft.com/office/drawing/2014/main" id="{E4CE2D01-987C-464A-8C76-88B4ACF0E150}"/>
              </a:ext>
            </a:extLst>
          </p:cNvPr>
          <p:cNvSpPr/>
          <p:nvPr/>
        </p:nvSpPr>
        <p:spPr>
          <a:xfrm>
            <a:off x="9521015" y="6917880"/>
            <a:ext cx="3832302" cy="2118529"/>
          </a:xfrm>
          <a:prstGeom prst="rect">
            <a:avLst/>
          </a:prstGeom>
        </p:spPr>
        <p:txBody>
          <a:bodyPr wrap="square">
            <a:spAutoFit/>
          </a:bodyPr>
          <a:lstStyle/>
          <a:p>
            <a:pPr marL="148590" algn="ctr">
              <a:lnSpc>
                <a:spcPct val="100000"/>
              </a:lnSpc>
              <a:spcBef>
                <a:spcPts val="1250"/>
              </a:spcBef>
            </a:pPr>
            <a:r>
              <a:rPr lang="fr-FR" b="1" spc="135" dirty="0">
                <a:solidFill>
                  <a:srgbClr val="2B2E32"/>
                </a:solidFill>
                <a:latin typeface="Raleway" panose="020B0003030101060003" pitchFamily="34" charset="0"/>
                <a:cs typeface="Trebuchet MS"/>
              </a:rPr>
              <a:t>UN LOGEMENT NEUTRE</a:t>
            </a:r>
            <a:endParaRPr lang="fr-FR" b="1" spc="-90" dirty="0">
              <a:solidFill>
                <a:srgbClr val="2B2E32"/>
              </a:solidFill>
              <a:latin typeface="Raleway" panose="020B0003030101060003" pitchFamily="34" charset="0"/>
              <a:cs typeface="Trebuchet MS"/>
            </a:endParaRPr>
          </a:p>
          <a:p>
            <a:pPr marL="12700" marR="5080" algn="ctr">
              <a:spcBef>
                <a:spcPts val="100"/>
              </a:spcBef>
            </a:pPr>
            <a:br>
              <a:rPr lang="fr-FR" sz="1400" spc="85" dirty="0">
                <a:solidFill>
                  <a:schemeClr val="bg1">
                    <a:lumMod val="50000"/>
                  </a:schemeClr>
                </a:solidFill>
                <a:latin typeface="Raleway" panose="020B0003030101060003" pitchFamily="34" charset="0"/>
                <a:cs typeface="Trebuchet MS"/>
              </a:rPr>
            </a:br>
            <a:r>
              <a:rPr lang="fr-FR" sz="1400" spc="135" dirty="0">
                <a:solidFill>
                  <a:schemeClr val="bg1">
                    <a:lumMod val="50000"/>
                  </a:schemeClr>
                </a:solidFill>
                <a:latin typeface="Raleway" panose="020B0003030101060003" pitchFamily="34" charset="0"/>
                <a:cs typeface="Trebuchet MS"/>
              </a:rPr>
              <a:t>Il est important de dépersonnaliser </a:t>
            </a:r>
            <a:r>
              <a:rPr lang="fr-FR" sz="1400" spc="10" dirty="0">
                <a:solidFill>
                  <a:schemeClr val="bg1">
                    <a:lumMod val="50000"/>
                  </a:schemeClr>
                </a:solidFill>
                <a:latin typeface="Raleway" panose="020B0003030101060003" pitchFamily="34" charset="0"/>
                <a:cs typeface="Trebuchet MS"/>
              </a:rPr>
              <a:t>votre </a:t>
            </a:r>
            <a:r>
              <a:rPr lang="fr-FR" sz="1400" spc="-30" dirty="0">
                <a:solidFill>
                  <a:schemeClr val="bg1">
                    <a:lumMod val="50000"/>
                  </a:schemeClr>
                </a:solidFill>
                <a:latin typeface="Raleway" panose="020B0003030101060003" pitchFamily="34" charset="0"/>
                <a:cs typeface="Trebuchet MS"/>
              </a:rPr>
              <a:t>intérieur </a:t>
            </a:r>
            <a:r>
              <a:rPr lang="fr-FR" sz="1400" spc="-25" dirty="0">
                <a:solidFill>
                  <a:schemeClr val="bg1">
                    <a:lumMod val="50000"/>
                  </a:schemeClr>
                </a:solidFill>
                <a:latin typeface="Raleway" panose="020B0003030101060003" pitchFamily="34" charset="0"/>
                <a:cs typeface="Trebuchet MS"/>
              </a:rPr>
              <a:t>et de retirer </a:t>
            </a:r>
            <a:r>
              <a:rPr lang="fr-FR" sz="1400" spc="-15" dirty="0">
                <a:solidFill>
                  <a:schemeClr val="bg1">
                    <a:lumMod val="50000"/>
                  </a:schemeClr>
                </a:solidFill>
                <a:latin typeface="Raleway" panose="020B0003030101060003" pitchFamily="34" charset="0"/>
                <a:cs typeface="Trebuchet MS"/>
              </a:rPr>
              <a:t>tout </a:t>
            </a:r>
            <a:r>
              <a:rPr lang="fr-FR" sz="1400" spc="90" dirty="0">
                <a:solidFill>
                  <a:schemeClr val="bg1">
                    <a:lumMod val="50000"/>
                  </a:schemeClr>
                </a:solidFill>
                <a:latin typeface="Raleway" panose="020B0003030101060003" pitchFamily="34" charset="0"/>
                <a:cs typeface="Trebuchet MS"/>
              </a:rPr>
              <a:t>ce </a:t>
            </a:r>
            <a:r>
              <a:rPr lang="fr-FR" sz="1400" spc="20" dirty="0">
                <a:solidFill>
                  <a:schemeClr val="bg1">
                    <a:lumMod val="50000"/>
                  </a:schemeClr>
                </a:solidFill>
                <a:latin typeface="Raleway" panose="020B0003030101060003" pitchFamily="34" charset="0"/>
                <a:cs typeface="Trebuchet MS"/>
              </a:rPr>
              <a:t>qui </a:t>
            </a:r>
            <a:r>
              <a:rPr lang="fr-FR" sz="1400" spc="35" dirty="0">
                <a:solidFill>
                  <a:schemeClr val="bg1">
                    <a:lumMod val="50000"/>
                  </a:schemeClr>
                </a:solidFill>
                <a:latin typeface="Raleway" panose="020B0003030101060003" pitchFamily="34" charset="0"/>
                <a:cs typeface="Trebuchet MS"/>
              </a:rPr>
              <a:t>est </a:t>
            </a:r>
            <a:r>
              <a:rPr lang="fr-FR" sz="1400" spc="75" dirty="0">
                <a:solidFill>
                  <a:schemeClr val="bg1">
                    <a:lumMod val="50000"/>
                  </a:schemeClr>
                </a:solidFill>
                <a:latin typeface="Raleway" panose="020B0003030101060003" pitchFamily="34" charset="0"/>
                <a:cs typeface="Trebuchet MS"/>
              </a:rPr>
              <a:t>en </a:t>
            </a:r>
            <a:r>
              <a:rPr lang="fr-FR" sz="1400" spc="80" dirty="0">
                <a:solidFill>
                  <a:schemeClr val="bg1">
                    <a:lumMod val="50000"/>
                  </a:schemeClr>
                </a:solidFill>
                <a:latin typeface="Raleway" panose="020B0003030101060003" pitchFamily="34" charset="0"/>
                <a:cs typeface="Trebuchet MS"/>
              </a:rPr>
              <a:t>excès : </a:t>
            </a:r>
            <a:r>
              <a:rPr lang="fr-FR" sz="1400" spc="10" dirty="0">
                <a:solidFill>
                  <a:schemeClr val="bg1">
                    <a:lumMod val="50000"/>
                  </a:schemeClr>
                </a:solidFill>
                <a:latin typeface="Raleway" panose="020B0003030101060003" pitchFamily="34" charset="0"/>
                <a:cs typeface="Trebuchet MS"/>
              </a:rPr>
              <a:t>les plantes vertes et tous les autres objets personnels. </a:t>
            </a:r>
            <a:r>
              <a:rPr lang="fr-FR" sz="1400" spc="75" dirty="0">
                <a:solidFill>
                  <a:schemeClr val="bg1">
                    <a:lumMod val="50000"/>
                  </a:schemeClr>
                </a:solidFill>
                <a:latin typeface="Raleway" panose="020B0003030101060003" pitchFamily="34" charset="0"/>
                <a:cs typeface="Trebuchet MS"/>
              </a:rPr>
              <a:t>Débarrassez-vous aussi </a:t>
            </a:r>
            <a:r>
              <a:rPr lang="fr-FR" sz="1400" spc="120" dirty="0">
                <a:solidFill>
                  <a:schemeClr val="bg1">
                    <a:lumMod val="50000"/>
                  </a:schemeClr>
                </a:solidFill>
                <a:latin typeface="Raleway" panose="020B0003030101060003" pitchFamily="34" charset="0"/>
                <a:cs typeface="Trebuchet MS"/>
              </a:rPr>
              <a:t>des </a:t>
            </a:r>
            <a:r>
              <a:rPr lang="fr-FR" sz="1400" spc="-5" dirty="0">
                <a:solidFill>
                  <a:schemeClr val="bg1">
                    <a:lumMod val="50000"/>
                  </a:schemeClr>
                </a:solidFill>
                <a:latin typeface="Raleway" panose="020B0003030101060003" pitchFamily="34" charset="0"/>
                <a:cs typeface="Trebuchet MS"/>
              </a:rPr>
              <a:t>cartons et </a:t>
            </a:r>
            <a:r>
              <a:rPr lang="fr-FR" sz="1400" spc="120" dirty="0">
                <a:solidFill>
                  <a:schemeClr val="bg1">
                    <a:lumMod val="50000"/>
                  </a:schemeClr>
                </a:solidFill>
                <a:latin typeface="Raleway" panose="020B0003030101060003" pitchFamily="34" charset="0"/>
                <a:cs typeface="Trebuchet MS"/>
              </a:rPr>
              <a:t>des </a:t>
            </a:r>
            <a:r>
              <a:rPr lang="fr-FR" sz="1400" spc="20" dirty="0">
                <a:solidFill>
                  <a:schemeClr val="bg1">
                    <a:lumMod val="50000"/>
                  </a:schemeClr>
                </a:solidFill>
                <a:latin typeface="Raleway" panose="020B0003030101060003" pitchFamily="34" charset="0"/>
                <a:cs typeface="Trebuchet MS"/>
              </a:rPr>
              <a:t>vieux  </a:t>
            </a:r>
            <a:r>
              <a:rPr lang="fr-FR" sz="1400" spc="10" dirty="0">
                <a:solidFill>
                  <a:schemeClr val="bg1">
                    <a:lumMod val="50000"/>
                  </a:schemeClr>
                </a:solidFill>
                <a:latin typeface="Raleway" panose="020B0003030101060003" pitchFamily="34" charset="0"/>
                <a:cs typeface="Trebuchet MS"/>
              </a:rPr>
              <a:t>magazines…</a:t>
            </a:r>
            <a:endParaRPr lang="fr-FR" sz="1400" dirty="0">
              <a:solidFill>
                <a:schemeClr val="bg1">
                  <a:lumMod val="50000"/>
                </a:schemeClr>
              </a:solidFill>
              <a:latin typeface="Raleway" panose="020B0003030101060003" pitchFamily="34" charset="0"/>
              <a:cs typeface="Trebuchet MS"/>
            </a:endParaRPr>
          </a:p>
          <a:p>
            <a:pPr marL="12700" marR="5080" algn="ctr">
              <a:spcBef>
                <a:spcPts val="100"/>
              </a:spcBef>
            </a:pPr>
            <a:endParaRPr lang="fr-FR" sz="1400" dirty="0">
              <a:solidFill>
                <a:schemeClr val="bg1">
                  <a:lumMod val="50000"/>
                </a:schemeClr>
              </a:solidFill>
              <a:latin typeface="Raleway" panose="020B0003030101060003" pitchFamily="34" charset="0"/>
              <a:cs typeface="Trebuchet MS"/>
            </a:endParaRPr>
          </a:p>
        </p:txBody>
      </p:sp>
      <p:sp>
        <p:nvSpPr>
          <p:cNvPr id="43" name="Rectangle 42">
            <a:extLst>
              <a:ext uri="{FF2B5EF4-FFF2-40B4-BE49-F238E27FC236}">
                <a16:creationId xmlns:a16="http://schemas.microsoft.com/office/drawing/2014/main" id="{E16493D5-EF98-D443-93FC-499707E68F53}"/>
              </a:ext>
            </a:extLst>
          </p:cNvPr>
          <p:cNvSpPr/>
          <p:nvPr/>
        </p:nvSpPr>
        <p:spPr>
          <a:xfrm>
            <a:off x="14107348" y="6917879"/>
            <a:ext cx="3832302" cy="2167260"/>
          </a:xfrm>
          <a:prstGeom prst="rect">
            <a:avLst/>
          </a:prstGeom>
        </p:spPr>
        <p:txBody>
          <a:bodyPr wrap="square">
            <a:spAutoFit/>
          </a:bodyPr>
          <a:lstStyle/>
          <a:p>
            <a:pPr marL="148590" algn="ctr">
              <a:lnSpc>
                <a:spcPct val="100000"/>
              </a:lnSpc>
              <a:spcBef>
                <a:spcPts val="1250"/>
              </a:spcBef>
            </a:pPr>
            <a:r>
              <a:rPr lang="fr-FR" b="1" spc="135" dirty="0">
                <a:solidFill>
                  <a:srgbClr val="2B2E32"/>
                </a:solidFill>
                <a:latin typeface="Raleway" panose="020B0003030101060003" pitchFamily="34" charset="0"/>
                <a:cs typeface="Trebuchet MS"/>
              </a:rPr>
              <a:t>DES TRAVAUX DE</a:t>
            </a:r>
            <a:br>
              <a:rPr lang="fr-FR" b="1" spc="135" dirty="0">
                <a:solidFill>
                  <a:srgbClr val="2B2E32"/>
                </a:solidFill>
                <a:latin typeface="Raleway" panose="020B0003030101060003" pitchFamily="34" charset="0"/>
                <a:cs typeface="Trebuchet MS"/>
              </a:rPr>
            </a:br>
            <a:r>
              <a:rPr lang="fr-FR" b="1" spc="135" dirty="0">
                <a:solidFill>
                  <a:srgbClr val="2B2E32"/>
                </a:solidFill>
                <a:latin typeface="Raleway" panose="020B0003030101060003" pitchFamily="34" charset="0"/>
                <a:cs typeface="Trebuchet MS"/>
              </a:rPr>
              <a:t>FINITIONS</a:t>
            </a:r>
            <a:br>
              <a:rPr lang="fr-FR" b="1" spc="-90" dirty="0">
                <a:solidFill>
                  <a:srgbClr val="2B2E32"/>
                </a:solidFill>
                <a:latin typeface="Raleway" panose="020B0003030101060003" pitchFamily="34" charset="0"/>
                <a:cs typeface="Trebuchet MS"/>
              </a:rPr>
            </a:br>
            <a:br>
              <a:rPr lang="fr-FR" sz="1400" spc="85" dirty="0">
                <a:solidFill>
                  <a:srgbClr val="2B2E32"/>
                </a:solidFill>
                <a:latin typeface="Raleway" panose="020B0003030101060003" pitchFamily="34" charset="0"/>
                <a:cs typeface="Trebuchet MS"/>
              </a:rPr>
            </a:br>
            <a:r>
              <a:rPr lang="fr-FR" sz="1400" spc="60" dirty="0">
                <a:solidFill>
                  <a:schemeClr val="bg1">
                    <a:lumMod val="50000"/>
                  </a:schemeClr>
                </a:solidFill>
                <a:latin typeface="Raleway" panose="020B0003030101060003" pitchFamily="34" charset="0"/>
                <a:cs typeface="Trebuchet MS"/>
              </a:rPr>
              <a:t>C’est le moment de </a:t>
            </a:r>
            <a:r>
              <a:rPr lang="fr-FR" sz="1400" spc="10" dirty="0">
                <a:solidFill>
                  <a:schemeClr val="bg1">
                    <a:lumMod val="50000"/>
                  </a:schemeClr>
                </a:solidFill>
                <a:latin typeface="Raleway" panose="020B0003030101060003" pitchFamily="34" charset="0"/>
                <a:cs typeface="Trebuchet MS"/>
              </a:rPr>
              <a:t>terminer </a:t>
            </a:r>
            <a:r>
              <a:rPr lang="fr-FR" sz="1400" spc="100" dirty="0">
                <a:solidFill>
                  <a:schemeClr val="bg1">
                    <a:lumMod val="50000"/>
                  </a:schemeClr>
                </a:solidFill>
                <a:latin typeface="Raleway" panose="020B0003030101060003" pitchFamily="34" charset="0"/>
                <a:cs typeface="Trebuchet MS"/>
              </a:rPr>
              <a:t>ou d’</a:t>
            </a:r>
            <a:r>
              <a:rPr lang="fr-FR" sz="1400" spc="70" dirty="0">
                <a:solidFill>
                  <a:schemeClr val="bg1">
                    <a:lumMod val="50000"/>
                  </a:schemeClr>
                </a:solidFill>
                <a:latin typeface="Raleway" panose="020B0003030101060003" pitchFamily="34" charset="0"/>
                <a:cs typeface="Trebuchet MS"/>
              </a:rPr>
              <a:t>accomplir </a:t>
            </a:r>
            <a:r>
              <a:rPr lang="fr-FR" sz="1400" spc="114" dirty="0">
                <a:solidFill>
                  <a:schemeClr val="bg1">
                    <a:lumMod val="50000"/>
                  </a:schemeClr>
                </a:solidFill>
                <a:latin typeface="Raleway" panose="020B0003030101060003" pitchFamily="34" charset="0"/>
                <a:cs typeface="Trebuchet MS"/>
              </a:rPr>
              <a:t>ces</a:t>
            </a:r>
            <a:r>
              <a:rPr lang="fr-FR" sz="1400" spc="-60" dirty="0">
                <a:solidFill>
                  <a:schemeClr val="bg1">
                    <a:lumMod val="50000"/>
                  </a:schemeClr>
                </a:solidFill>
                <a:latin typeface="Raleway" panose="020B0003030101060003" pitchFamily="34" charset="0"/>
                <a:cs typeface="Trebuchet MS"/>
              </a:rPr>
              <a:t> </a:t>
            </a:r>
            <a:r>
              <a:rPr lang="fr-FR" sz="1400" spc="-10" dirty="0">
                <a:solidFill>
                  <a:schemeClr val="bg1">
                    <a:lumMod val="50000"/>
                  </a:schemeClr>
                </a:solidFill>
                <a:latin typeface="Raleway" panose="020B0003030101060003" pitchFamily="34" charset="0"/>
                <a:cs typeface="Trebuchet MS"/>
              </a:rPr>
              <a:t>petits</a:t>
            </a:r>
            <a:r>
              <a:rPr lang="fr-FR" sz="1400" spc="-55" dirty="0">
                <a:solidFill>
                  <a:schemeClr val="bg1">
                    <a:lumMod val="50000"/>
                  </a:schemeClr>
                </a:solidFill>
                <a:latin typeface="Raleway" panose="020B0003030101060003" pitchFamily="34" charset="0"/>
                <a:cs typeface="Trebuchet MS"/>
              </a:rPr>
              <a:t> </a:t>
            </a:r>
            <a:r>
              <a:rPr lang="fr-FR" sz="1400" spc="5" dirty="0">
                <a:solidFill>
                  <a:schemeClr val="bg1">
                    <a:lumMod val="50000"/>
                  </a:schemeClr>
                </a:solidFill>
                <a:latin typeface="Raleway" panose="020B0003030101060003" pitchFamily="34" charset="0"/>
                <a:cs typeface="Trebuchet MS"/>
              </a:rPr>
              <a:t>travaux</a:t>
            </a:r>
            <a:r>
              <a:rPr lang="fr-FR" sz="1400" spc="-55" dirty="0">
                <a:solidFill>
                  <a:schemeClr val="bg1">
                    <a:lumMod val="50000"/>
                  </a:schemeClr>
                </a:solidFill>
                <a:latin typeface="Raleway" panose="020B0003030101060003" pitchFamily="34" charset="0"/>
                <a:cs typeface="Trebuchet MS"/>
              </a:rPr>
              <a:t> </a:t>
            </a:r>
            <a:r>
              <a:rPr lang="fr-FR" sz="1400" spc="95" dirty="0">
                <a:solidFill>
                  <a:schemeClr val="bg1">
                    <a:lumMod val="50000"/>
                  </a:schemeClr>
                </a:solidFill>
                <a:latin typeface="Raleway" panose="020B0003030101060003" pitchFamily="34" charset="0"/>
                <a:cs typeface="Trebuchet MS"/>
              </a:rPr>
              <a:t>qui sont </a:t>
            </a:r>
            <a:r>
              <a:rPr lang="fr-FR" sz="1400" spc="5" dirty="0">
                <a:solidFill>
                  <a:schemeClr val="bg1">
                    <a:lumMod val="50000"/>
                  </a:schemeClr>
                </a:solidFill>
                <a:latin typeface="Raleway" panose="020B0003030101060003" pitchFamily="34" charset="0"/>
                <a:cs typeface="Trebuchet MS"/>
              </a:rPr>
              <a:t>souvent </a:t>
            </a:r>
            <a:r>
              <a:rPr lang="fr-FR" sz="1400" spc="35" dirty="0">
                <a:solidFill>
                  <a:schemeClr val="bg1">
                    <a:lumMod val="50000"/>
                  </a:schemeClr>
                </a:solidFill>
                <a:latin typeface="Raleway" panose="020B0003030101060003" pitchFamily="34" charset="0"/>
                <a:cs typeface="Trebuchet MS"/>
              </a:rPr>
              <a:t>remis</a:t>
            </a:r>
            <a:r>
              <a:rPr lang="fr-FR" sz="1400" spc="-60" dirty="0">
                <a:solidFill>
                  <a:schemeClr val="bg1">
                    <a:lumMod val="50000"/>
                  </a:schemeClr>
                </a:solidFill>
                <a:latin typeface="Raleway" panose="020B0003030101060003" pitchFamily="34" charset="0"/>
                <a:cs typeface="Trebuchet MS"/>
              </a:rPr>
              <a:t> </a:t>
            </a:r>
            <a:r>
              <a:rPr lang="fr-FR" sz="1400" spc="60" dirty="0">
                <a:solidFill>
                  <a:schemeClr val="bg1">
                    <a:lumMod val="50000"/>
                  </a:schemeClr>
                </a:solidFill>
                <a:latin typeface="Raleway" panose="020B0003030101060003" pitchFamily="34" charset="0"/>
                <a:cs typeface="Trebuchet MS"/>
              </a:rPr>
              <a:t>au</a:t>
            </a:r>
            <a:r>
              <a:rPr lang="fr-FR" sz="1400" spc="-55" dirty="0">
                <a:solidFill>
                  <a:schemeClr val="bg1">
                    <a:lumMod val="50000"/>
                  </a:schemeClr>
                </a:solidFill>
                <a:latin typeface="Raleway" panose="020B0003030101060003" pitchFamily="34" charset="0"/>
                <a:cs typeface="Trebuchet MS"/>
              </a:rPr>
              <a:t> </a:t>
            </a:r>
            <a:r>
              <a:rPr lang="fr-FR" sz="1400" spc="5" dirty="0">
                <a:solidFill>
                  <a:schemeClr val="bg1">
                    <a:lumMod val="50000"/>
                  </a:schemeClr>
                </a:solidFill>
                <a:latin typeface="Raleway" panose="020B0003030101060003" pitchFamily="34" charset="0"/>
                <a:cs typeface="Trebuchet MS"/>
              </a:rPr>
              <a:t>lendemain.  </a:t>
            </a:r>
            <a:r>
              <a:rPr lang="fr-FR" sz="1400" spc="125" dirty="0">
                <a:solidFill>
                  <a:schemeClr val="bg1">
                    <a:lumMod val="50000"/>
                  </a:schemeClr>
                </a:solidFill>
                <a:latin typeface="Raleway" panose="020B0003030101060003" pitchFamily="34" charset="0"/>
                <a:cs typeface="Trebuchet MS"/>
              </a:rPr>
              <a:t>Ce </a:t>
            </a:r>
            <a:r>
              <a:rPr lang="fr-FR" sz="1400" spc="95" dirty="0">
                <a:solidFill>
                  <a:schemeClr val="bg1">
                    <a:lumMod val="50000"/>
                  </a:schemeClr>
                </a:solidFill>
                <a:latin typeface="Raleway" panose="020B0003030101060003" pitchFamily="34" charset="0"/>
                <a:cs typeface="Trebuchet MS"/>
              </a:rPr>
              <a:t>que </a:t>
            </a:r>
            <a:r>
              <a:rPr lang="fr-FR" sz="1400" spc="110" dirty="0">
                <a:solidFill>
                  <a:schemeClr val="bg1">
                    <a:lumMod val="50000"/>
                  </a:schemeClr>
                </a:solidFill>
                <a:latin typeface="Raleway" panose="020B0003030101060003" pitchFamily="34" charset="0"/>
                <a:cs typeface="Trebuchet MS"/>
              </a:rPr>
              <a:t>vous </a:t>
            </a:r>
            <a:r>
              <a:rPr lang="fr-FR" sz="1400" spc="75" dirty="0">
                <a:solidFill>
                  <a:schemeClr val="bg1">
                    <a:lumMod val="50000"/>
                  </a:schemeClr>
                </a:solidFill>
                <a:latin typeface="Raleway" panose="020B0003030101060003" pitchFamily="34" charset="0"/>
                <a:cs typeface="Trebuchet MS"/>
              </a:rPr>
              <a:t>ne voyez </a:t>
            </a:r>
            <a:r>
              <a:rPr lang="fr-FR" sz="1400" spc="5" dirty="0">
                <a:solidFill>
                  <a:schemeClr val="bg1">
                    <a:lumMod val="50000"/>
                  </a:schemeClr>
                </a:solidFill>
                <a:latin typeface="Raleway" panose="020B0003030101060003" pitchFamily="34" charset="0"/>
                <a:cs typeface="Trebuchet MS"/>
              </a:rPr>
              <a:t>plus, </a:t>
            </a:r>
            <a:r>
              <a:rPr lang="fr-FR" sz="1400" spc="-20" dirty="0">
                <a:solidFill>
                  <a:schemeClr val="bg1">
                    <a:lumMod val="50000"/>
                  </a:schemeClr>
                </a:solidFill>
                <a:latin typeface="Raleway" panose="020B0003030101060003" pitchFamily="34" charset="0"/>
                <a:cs typeface="Trebuchet MS"/>
              </a:rPr>
              <a:t>l’acheteur </a:t>
            </a:r>
            <a:r>
              <a:rPr lang="fr-FR" sz="1400" spc="-35" dirty="0">
                <a:solidFill>
                  <a:schemeClr val="bg1">
                    <a:lumMod val="50000"/>
                  </a:schemeClr>
                </a:solidFill>
                <a:latin typeface="Raleway" panose="020B0003030101060003" pitchFamily="34" charset="0"/>
                <a:cs typeface="Trebuchet MS"/>
              </a:rPr>
              <a:t>lui </a:t>
            </a:r>
            <a:r>
              <a:rPr lang="fr-FR" sz="1400" spc="15" dirty="0">
                <a:solidFill>
                  <a:schemeClr val="bg1">
                    <a:lumMod val="50000"/>
                  </a:schemeClr>
                </a:solidFill>
                <a:latin typeface="Raleway" panose="020B0003030101060003" pitchFamily="34" charset="0"/>
                <a:cs typeface="Trebuchet MS"/>
              </a:rPr>
              <a:t>le détectera  </a:t>
            </a:r>
            <a:r>
              <a:rPr lang="fr-FR" sz="1400" spc="5" dirty="0">
                <a:solidFill>
                  <a:schemeClr val="bg1">
                    <a:lumMod val="50000"/>
                  </a:schemeClr>
                </a:solidFill>
                <a:latin typeface="Raleway" panose="020B0003030101060003" pitchFamily="34" charset="0"/>
                <a:cs typeface="Trebuchet MS"/>
              </a:rPr>
              <a:t>immédiatement.</a:t>
            </a:r>
            <a:endParaRPr lang="fr-FR" sz="1400" dirty="0">
              <a:solidFill>
                <a:schemeClr val="bg1">
                  <a:lumMod val="50000"/>
                </a:schemeClr>
              </a:solidFill>
              <a:latin typeface="Raleway" panose="020B0003030101060003" pitchFamily="34" charset="0"/>
              <a:cs typeface="Trebuchet MS"/>
            </a:endParaRPr>
          </a:p>
          <a:p>
            <a:pPr marL="12700" marR="5080" algn="ctr">
              <a:spcBef>
                <a:spcPts val="100"/>
              </a:spcBef>
            </a:pPr>
            <a:endParaRPr lang="fr-FR" sz="1400" dirty="0">
              <a:solidFill>
                <a:schemeClr val="bg1">
                  <a:lumMod val="50000"/>
                </a:schemeClr>
              </a:solidFill>
              <a:latin typeface="Raleway" panose="020B0003030101060003" pitchFamily="34" charset="0"/>
              <a:cs typeface="Trebuchet MS"/>
            </a:endParaRPr>
          </a:p>
        </p:txBody>
      </p:sp>
      <p:sp>
        <p:nvSpPr>
          <p:cNvPr id="49" name="Rectangle 48">
            <a:extLst>
              <a:ext uri="{FF2B5EF4-FFF2-40B4-BE49-F238E27FC236}">
                <a16:creationId xmlns:a16="http://schemas.microsoft.com/office/drawing/2014/main" id="{77DA088A-65DA-C142-A73F-8F90B044099E}"/>
              </a:ext>
            </a:extLst>
          </p:cNvPr>
          <p:cNvSpPr/>
          <p:nvPr/>
        </p:nvSpPr>
        <p:spPr>
          <a:xfrm>
            <a:off x="15697200" y="9334500"/>
            <a:ext cx="2590800" cy="952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0" name="Image 49">
            <a:extLst>
              <a:ext uri="{FF2B5EF4-FFF2-40B4-BE49-F238E27FC236}">
                <a16:creationId xmlns:a16="http://schemas.microsoft.com/office/drawing/2014/main" id="{A3DEE811-1874-B748-8B0C-D5491EDB9CF4}"/>
              </a:ext>
            </a:extLst>
          </p:cNvPr>
          <p:cNvPicPr>
            <a:picLocks noChangeAspect="1"/>
          </p:cNvPicPr>
          <p:nvPr/>
        </p:nvPicPr>
        <p:blipFill>
          <a:blip r:embed="rId7"/>
          <a:stretch>
            <a:fillRect/>
          </a:stretch>
        </p:blipFill>
        <p:spPr>
          <a:xfrm>
            <a:off x="16154400" y="9639300"/>
            <a:ext cx="1743174" cy="424062"/>
          </a:xfrm>
          <a:prstGeom prst="rect">
            <a:avLst/>
          </a:prstGeom>
        </p:spPr>
      </p:pic>
    </p:spTree>
    <p:extLst>
      <p:ext uri="{BB962C8B-B14F-4D97-AF65-F5344CB8AC3E}">
        <p14:creationId xmlns:p14="http://schemas.microsoft.com/office/powerpoint/2010/main" val="28094948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descr="Une image contenant intérieur, cuisine, blanc, assis&#10;&#10;Description générée automatiquement">
            <a:extLst>
              <a:ext uri="{FF2B5EF4-FFF2-40B4-BE49-F238E27FC236}">
                <a16:creationId xmlns:a16="http://schemas.microsoft.com/office/drawing/2014/main" id="{ED72EAEC-9CE8-E346-B518-F1ABFC7E2D55}"/>
              </a:ext>
            </a:extLst>
          </p:cNvPr>
          <p:cNvPicPr>
            <a:picLocks noChangeAspect="1"/>
          </p:cNvPicPr>
          <p:nvPr/>
        </p:nvPicPr>
        <p:blipFill rotWithShape="1">
          <a:blip r:embed="rId2">
            <a:extLst>
              <a:ext uri="{28A0092B-C50C-407E-A947-70E740481C1C}">
                <a14:useLocalDpi xmlns:a14="http://schemas.microsoft.com/office/drawing/2010/main" val="0"/>
              </a:ext>
            </a:extLst>
          </a:blip>
          <a:srcRect l="31199" t="37139" r="43350"/>
          <a:stretch/>
        </p:blipFill>
        <p:spPr>
          <a:xfrm>
            <a:off x="12038249" y="0"/>
            <a:ext cx="6249751" cy="10287000"/>
          </a:xfrm>
          <a:prstGeom prst="rect">
            <a:avLst/>
          </a:prstGeom>
        </p:spPr>
      </p:pic>
      <p:sp>
        <p:nvSpPr>
          <p:cNvPr id="3" name="object 3"/>
          <p:cNvSpPr txBox="1"/>
          <p:nvPr/>
        </p:nvSpPr>
        <p:spPr>
          <a:xfrm>
            <a:off x="1240925" y="6805025"/>
            <a:ext cx="9556400" cy="641201"/>
          </a:xfrm>
          <a:prstGeom prst="rect">
            <a:avLst/>
          </a:prstGeom>
        </p:spPr>
        <p:txBody>
          <a:bodyPr vert="horz" wrap="square" lIns="0" tIns="12700" rIns="0" bIns="0" rtlCol="0">
            <a:spAutoFit/>
          </a:bodyPr>
          <a:lstStyle/>
          <a:p>
            <a:pPr marL="355600" marR="5080" indent="-342900" algn="just">
              <a:spcBef>
                <a:spcPts val="100"/>
              </a:spcBef>
              <a:buFontTx/>
              <a:buChar char="-"/>
            </a:pPr>
            <a:r>
              <a:rPr lang="fr-FR" sz="2000" dirty="0">
                <a:solidFill>
                  <a:srgbClr val="2B2E32"/>
                </a:solidFill>
                <a:latin typeface="Raleway Medium" panose="020B0003030101060003" pitchFamily="34" charset="0"/>
                <a:cs typeface="Trebuchet MS"/>
              </a:rPr>
              <a:t>Les diagnostics obligatoires</a:t>
            </a:r>
          </a:p>
          <a:p>
            <a:pPr marL="355600" marR="5080" indent="-342900" algn="just">
              <a:spcBef>
                <a:spcPts val="100"/>
              </a:spcBef>
              <a:buFontTx/>
              <a:buChar char="-"/>
            </a:pPr>
            <a:r>
              <a:rPr lang="fr-FR" sz="2000" dirty="0">
                <a:solidFill>
                  <a:srgbClr val="2B2E32"/>
                </a:solidFill>
                <a:latin typeface="Raleway Medium" panose="020B0003030101060003" pitchFamily="34" charset="0"/>
                <a:cs typeface="Trebuchet MS"/>
              </a:rPr>
              <a:t>Les pièces constitutives pour le notaire</a:t>
            </a:r>
            <a:endParaRPr sz="2000" dirty="0">
              <a:solidFill>
                <a:srgbClr val="2B2E32"/>
              </a:solidFill>
              <a:latin typeface="Raleway Medium" panose="020B0003030101060003" pitchFamily="34" charset="0"/>
              <a:cs typeface="Trebuchet MS"/>
            </a:endParaRPr>
          </a:p>
        </p:txBody>
      </p:sp>
      <p:sp>
        <p:nvSpPr>
          <p:cNvPr id="10" name="Rectangle 9">
            <a:extLst>
              <a:ext uri="{FF2B5EF4-FFF2-40B4-BE49-F238E27FC236}">
                <a16:creationId xmlns:a16="http://schemas.microsoft.com/office/drawing/2014/main" id="{2E0BF23A-B3CC-A44A-83D6-2F6D1899EE07}"/>
              </a:ext>
            </a:extLst>
          </p:cNvPr>
          <p:cNvSpPr/>
          <p:nvPr/>
        </p:nvSpPr>
        <p:spPr>
          <a:xfrm>
            <a:off x="0" y="-4646"/>
            <a:ext cx="12015947" cy="4610100"/>
          </a:xfrm>
          <a:prstGeom prst="rect">
            <a:avLst/>
          </a:prstGeom>
          <a:solidFill>
            <a:srgbClr val="5F25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object 6">
            <a:extLst>
              <a:ext uri="{FF2B5EF4-FFF2-40B4-BE49-F238E27FC236}">
                <a16:creationId xmlns:a16="http://schemas.microsoft.com/office/drawing/2014/main" id="{6E8C7259-B3AF-4B42-A257-CAA351FC1CD8}"/>
              </a:ext>
            </a:extLst>
          </p:cNvPr>
          <p:cNvSpPr txBox="1">
            <a:spLocks noGrp="1"/>
          </p:cNvSpPr>
          <p:nvPr>
            <p:ph type="title"/>
          </p:nvPr>
        </p:nvSpPr>
        <p:spPr>
          <a:xfrm>
            <a:off x="1240925" y="1444211"/>
            <a:ext cx="6272052" cy="1004506"/>
          </a:xfrm>
          <a:prstGeom prst="rect">
            <a:avLst/>
          </a:prstGeom>
        </p:spPr>
        <p:txBody>
          <a:bodyPr vert="horz" wrap="square" lIns="0" tIns="12065" rIns="0" bIns="0" rtlCol="0">
            <a:spAutoFit/>
          </a:bodyPr>
          <a:lstStyle/>
          <a:p>
            <a:pPr marL="12700" marR="5080">
              <a:lnSpc>
                <a:spcPct val="107600"/>
              </a:lnSpc>
              <a:spcBef>
                <a:spcPts val="95"/>
              </a:spcBef>
            </a:pPr>
            <a:r>
              <a:rPr lang="fr-FR" sz="6450" spc="10" dirty="0">
                <a:solidFill>
                  <a:schemeClr val="bg1"/>
                </a:solidFill>
              </a:rPr>
              <a:t>LE DOSSIER</a:t>
            </a:r>
            <a:endParaRPr sz="6000" dirty="0">
              <a:solidFill>
                <a:schemeClr val="bg1"/>
              </a:solidFill>
            </a:endParaRPr>
          </a:p>
        </p:txBody>
      </p:sp>
      <p:sp>
        <p:nvSpPr>
          <p:cNvPr id="14" name="object 6">
            <a:extLst>
              <a:ext uri="{FF2B5EF4-FFF2-40B4-BE49-F238E27FC236}">
                <a16:creationId xmlns:a16="http://schemas.microsoft.com/office/drawing/2014/main" id="{DD81DF0C-32C3-6444-A400-8B8F6441BF69}"/>
              </a:ext>
            </a:extLst>
          </p:cNvPr>
          <p:cNvSpPr txBox="1">
            <a:spLocks/>
          </p:cNvSpPr>
          <p:nvPr/>
        </p:nvSpPr>
        <p:spPr>
          <a:xfrm>
            <a:off x="1240924" y="2285775"/>
            <a:ext cx="6912475" cy="1004506"/>
          </a:xfrm>
          <a:prstGeom prst="rect">
            <a:avLst/>
          </a:prstGeom>
        </p:spPr>
        <p:txBody>
          <a:bodyPr vert="horz" wrap="square" lIns="0" tIns="12065" rIns="0" bIns="0" rtlCol="0">
            <a:spAutoFit/>
          </a:bodyPr>
          <a:lstStyle>
            <a:lvl1pPr>
              <a:defRPr sz="6500" b="1" i="0">
                <a:solidFill>
                  <a:srgbClr val="FAFAFA"/>
                </a:solidFill>
                <a:latin typeface="Arial"/>
                <a:ea typeface="+mj-ea"/>
                <a:cs typeface="Arial"/>
              </a:defRPr>
            </a:lvl1pPr>
          </a:lstStyle>
          <a:p>
            <a:pPr marL="12700" marR="5080">
              <a:lnSpc>
                <a:spcPct val="107600"/>
              </a:lnSpc>
              <a:spcBef>
                <a:spcPts val="95"/>
              </a:spcBef>
            </a:pPr>
            <a:r>
              <a:rPr lang="fr-FR" sz="6450" kern="0" spc="10" dirty="0">
                <a:solidFill>
                  <a:schemeClr val="bg1"/>
                </a:solidFill>
              </a:rPr>
              <a:t>ADMINISTRATIF</a:t>
            </a:r>
            <a:endParaRPr lang="fr-FR" sz="6000" kern="0" dirty="0">
              <a:solidFill>
                <a:schemeClr val="bg1"/>
              </a:solidFill>
            </a:endParaRPr>
          </a:p>
        </p:txBody>
      </p:sp>
      <p:sp>
        <p:nvSpPr>
          <p:cNvPr id="7" name="Rectangle 6">
            <a:extLst>
              <a:ext uri="{FF2B5EF4-FFF2-40B4-BE49-F238E27FC236}">
                <a16:creationId xmlns:a16="http://schemas.microsoft.com/office/drawing/2014/main" id="{48C3CC17-0F53-CC40-872E-205C7B2BE13B}"/>
              </a:ext>
            </a:extLst>
          </p:cNvPr>
          <p:cNvSpPr/>
          <p:nvPr/>
        </p:nvSpPr>
        <p:spPr>
          <a:xfrm>
            <a:off x="15697200" y="9334500"/>
            <a:ext cx="2590800" cy="952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9B1F5D57-EDF4-AD4F-BC58-AE01A268F196}"/>
              </a:ext>
            </a:extLst>
          </p:cNvPr>
          <p:cNvPicPr>
            <a:picLocks noChangeAspect="1"/>
          </p:cNvPicPr>
          <p:nvPr/>
        </p:nvPicPr>
        <p:blipFill>
          <a:blip r:embed="rId3"/>
          <a:stretch>
            <a:fillRect/>
          </a:stretch>
        </p:blipFill>
        <p:spPr>
          <a:xfrm>
            <a:off x="16154400" y="9639300"/>
            <a:ext cx="1743174" cy="424062"/>
          </a:xfrm>
          <a:prstGeom prst="rect">
            <a:avLst/>
          </a:prstGeom>
        </p:spPr>
      </p:pic>
    </p:spTree>
    <p:extLst>
      <p:ext uri="{BB962C8B-B14F-4D97-AF65-F5344CB8AC3E}">
        <p14:creationId xmlns:p14="http://schemas.microsoft.com/office/powerpoint/2010/main" val="7916709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 name="Image 64" descr="Une image contenant intérieur, cuisine, blanc, assis&#10;&#10;Description générée automatiquement">
            <a:extLst>
              <a:ext uri="{FF2B5EF4-FFF2-40B4-BE49-F238E27FC236}">
                <a16:creationId xmlns:a16="http://schemas.microsoft.com/office/drawing/2014/main" id="{C2FD74F5-976F-E341-B682-64A3EF99434F}"/>
              </a:ext>
            </a:extLst>
          </p:cNvPr>
          <p:cNvPicPr>
            <a:picLocks noChangeAspect="1"/>
          </p:cNvPicPr>
          <p:nvPr/>
        </p:nvPicPr>
        <p:blipFill rotWithShape="1">
          <a:blip r:embed="rId3">
            <a:extLst>
              <a:ext uri="{28A0092B-C50C-407E-A947-70E740481C1C}">
                <a14:useLocalDpi xmlns:a14="http://schemas.microsoft.com/office/drawing/2010/main" val="0"/>
              </a:ext>
            </a:extLst>
          </a:blip>
          <a:srcRect l="24688" t="37139" r="43350"/>
          <a:stretch/>
        </p:blipFill>
        <p:spPr>
          <a:xfrm>
            <a:off x="10439399" y="0"/>
            <a:ext cx="7848601" cy="10287000"/>
          </a:xfrm>
          <a:prstGeom prst="rect">
            <a:avLst/>
          </a:prstGeom>
        </p:spPr>
      </p:pic>
      <p:sp>
        <p:nvSpPr>
          <p:cNvPr id="10" name="Rectangle 9">
            <a:extLst>
              <a:ext uri="{FF2B5EF4-FFF2-40B4-BE49-F238E27FC236}">
                <a16:creationId xmlns:a16="http://schemas.microsoft.com/office/drawing/2014/main" id="{2E0BF23A-B3CC-A44A-83D6-2F6D1899EE07}"/>
              </a:ext>
            </a:extLst>
          </p:cNvPr>
          <p:cNvSpPr/>
          <p:nvPr/>
        </p:nvSpPr>
        <p:spPr>
          <a:xfrm>
            <a:off x="-44605" y="0"/>
            <a:ext cx="7359805" cy="1471961"/>
          </a:xfrm>
          <a:prstGeom prst="rect">
            <a:avLst/>
          </a:prstGeom>
          <a:solidFill>
            <a:srgbClr val="FF7B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object 6">
            <a:extLst>
              <a:ext uri="{FF2B5EF4-FFF2-40B4-BE49-F238E27FC236}">
                <a16:creationId xmlns:a16="http://schemas.microsoft.com/office/drawing/2014/main" id="{6E8C7259-B3AF-4B42-A257-CAA351FC1CD8}"/>
              </a:ext>
            </a:extLst>
          </p:cNvPr>
          <p:cNvSpPr txBox="1">
            <a:spLocks noGrp="1"/>
          </p:cNvSpPr>
          <p:nvPr>
            <p:ph type="title"/>
          </p:nvPr>
        </p:nvSpPr>
        <p:spPr>
          <a:xfrm>
            <a:off x="784302" y="268352"/>
            <a:ext cx="6911897" cy="935256"/>
          </a:xfrm>
          <a:prstGeom prst="rect">
            <a:avLst/>
          </a:prstGeom>
        </p:spPr>
        <p:txBody>
          <a:bodyPr vert="horz" wrap="square" lIns="0" tIns="12065" rIns="0" bIns="0" rtlCol="0">
            <a:spAutoFit/>
          </a:bodyPr>
          <a:lstStyle/>
          <a:p>
            <a:pPr marL="12700" marR="5080">
              <a:lnSpc>
                <a:spcPct val="107600"/>
              </a:lnSpc>
              <a:spcBef>
                <a:spcPts val="95"/>
              </a:spcBef>
            </a:pPr>
            <a:r>
              <a:rPr lang="fr-FR" sz="6000" spc="10" dirty="0">
                <a:solidFill>
                  <a:schemeClr val="bg1"/>
                </a:solidFill>
              </a:rPr>
              <a:t>Les diagnostics</a:t>
            </a:r>
            <a:endParaRPr sz="6000" dirty="0">
              <a:solidFill>
                <a:schemeClr val="bg1"/>
              </a:solidFill>
            </a:endParaRPr>
          </a:p>
        </p:txBody>
      </p:sp>
      <p:grpSp>
        <p:nvGrpSpPr>
          <p:cNvPr id="29" name="Groupe 28">
            <a:extLst>
              <a:ext uri="{FF2B5EF4-FFF2-40B4-BE49-F238E27FC236}">
                <a16:creationId xmlns:a16="http://schemas.microsoft.com/office/drawing/2014/main" id="{7DB78941-C1F4-3842-854C-2D43468B143E}"/>
              </a:ext>
            </a:extLst>
          </p:cNvPr>
          <p:cNvGrpSpPr/>
          <p:nvPr/>
        </p:nvGrpSpPr>
        <p:grpSpPr>
          <a:xfrm>
            <a:off x="11680325" y="3290281"/>
            <a:ext cx="5533371" cy="5527627"/>
            <a:chOff x="11680325" y="3290281"/>
            <a:chExt cx="5533371" cy="5527627"/>
          </a:xfrm>
        </p:grpSpPr>
        <p:sp>
          <p:nvSpPr>
            <p:cNvPr id="30" name="Rectangle 29">
              <a:extLst>
                <a:ext uri="{FF2B5EF4-FFF2-40B4-BE49-F238E27FC236}">
                  <a16:creationId xmlns:a16="http://schemas.microsoft.com/office/drawing/2014/main" id="{ADB874F9-BE5B-C64A-A666-03F88D0FDA42}"/>
                </a:ext>
              </a:extLst>
            </p:cNvPr>
            <p:cNvSpPr/>
            <p:nvPr/>
          </p:nvSpPr>
          <p:spPr>
            <a:xfrm>
              <a:off x="11680325" y="3290281"/>
              <a:ext cx="5533371" cy="5333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Triangle 30">
              <a:extLst>
                <a:ext uri="{FF2B5EF4-FFF2-40B4-BE49-F238E27FC236}">
                  <a16:creationId xmlns:a16="http://schemas.microsoft.com/office/drawing/2014/main" id="{8F6334F6-985C-454C-B19F-55721E92709E}"/>
                </a:ext>
              </a:extLst>
            </p:cNvPr>
            <p:cNvSpPr/>
            <p:nvPr/>
          </p:nvSpPr>
          <p:spPr>
            <a:xfrm rot="10800000">
              <a:off x="15170290" y="8590917"/>
              <a:ext cx="457201" cy="22699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35" name="object 3">
            <a:extLst>
              <a:ext uri="{FF2B5EF4-FFF2-40B4-BE49-F238E27FC236}">
                <a16:creationId xmlns:a16="http://schemas.microsoft.com/office/drawing/2014/main" id="{97B65BE6-5D7B-C04E-B853-0B5B38064159}"/>
              </a:ext>
            </a:extLst>
          </p:cNvPr>
          <p:cNvSpPr txBox="1"/>
          <p:nvPr/>
        </p:nvSpPr>
        <p:spPr>
          <a:xfrm>
            <a:off x="784302" y="3619500"/>
            <a:ext cx="8741275" cy="2542234"/>
          </a:xfrm>
          <a:prstGeom prst="rect">
            <a:avLst/>
          </a:prstGeom>
        </p:spPr>
        <p:txBody>
          <a:bodyPr vert="horz" wrap="square" lIns="0" tIns="12700" rIns="0" bIns="0" rtlCol="0">
            <a:spAutoFit/>
          </a:bodyPr>
          <a:lstStyle/>
          <a:p>
            <a:pPr marL="12700" marR="6985">
              <a:lnSpc>
                <a:spcPct val="115599"/>
              </a:lnSpc>
              <a:spcBef>
                <a:spcPts val="100"/>
              </a:spcBef>
            </a:pPr>
            <a:r>
              <a:rPr lang="fr-FR" sz="2000" spc="114" dirty="0">
                <a:solidFill>
                  <a:srgbClr val="2B2E32"/>
                </a:solidFill>
                <a:latin typeface="Raleway Medium" panose="020B0003030101060003" pitchFamily="34" charset="0"/>
                <a:cs typeface="Trebuchet MS"/>
              </a:rPr>
              <a:t>Une</a:t>
            </a:r>
            <a:r>
              <a:rPr lang="fr-FR" sz="2000" spc="-80" dirty="0">
                <a:solidFill>
                  <a:srgbClr val="2B2E32"/>
                </a:solidFill>
                <a:latin typeface="Raleway Medium" panose="020B0003030101060003" pitchFamily="34" charset="0"/>
                <a:cs typeface="Trebuchet MS"/>
              </a:rPr>
              <a:t> </a:t>
            </a:r>
            <a:r>
              <a:rPr lang="fr-FR" sz="2000" spc="65" dirty="0">
                <a:solidFill>
                  <a:srgbClr val="2B2E32"/>
                </a:solidFill>
                <a:latin typeface="Raleway Medium" panose="020B0003030101060003" pitchFamily="34" charset="0"/>
                <a:cs typeface="Trebuchet MS"/>
              </a:rPr>
              <a:t>ordonnance</a:t>
            </a:r>
            <a:r>
              <a:rPr lang="fr-FR" sz="2000" spc="-75" dirty="0">
                <a:solidFill>
                  <a:srgbClr val="2B2E32"/>
                </a:solidFill>
                <a:latin typeface="Raleway Medium" panose="020B0003030101060003" pitchFamily="34" charset="0"/>
                <a:cs typeface="Trebuchet MS"/>
              </a:rPr>
              <a:t> </a:t>
            </a:r>
            <a:r>
              <a:rPr lang="fr-FR" sz="2000" spc="35" dirty="0">
                <a:solidFill>
                  <a:srgbClr val="2B2E32"/>
                </a:solidFill>
                <a:latin typeface="Raleway Medium" panose="020B0003030101060003" pitchFamily="34" charset="0"/>
                <a:cs typeface="Trebuchet MS"/>
              </a:rPr>
              <a:t>datée</a:t>
            </a:r>
            <a:r>
              <a:rPr lang="fr-FR" sz="2000" spc="-75" dirty="0">
                <a:solidFill>
                  <a:srgbClr val="2B2E32"/>
                </a:solidFill>
                <a:latin typeface="Raleway Medium" panose="020B0003030101060003" pitchFamily="34" charset="0"/>
                <a:cs typeface="Trebuchet MS"/>
              </a:rPr>
              <a:t> </a:t>
            </a:r>
            <a:r>
              <a:rPr lang="fr-FR" sz="2000" spc="110" dirty="0">
                <a:solidFill>
                  <a:srgbClr val="2B2E32"/>
                </a:solidFill>
                <a:latin typeface="Raleway Medium" panose="020B0003030101060003" pitchFamily="34" charset="0"/>
                <a:cs typeface="Trebuchet MS"/>
              </a:rPr>
              <a:t>du</a:t>
            </a:r>
            <a:r>
              <a:rPr lang="fr-FR" sz="2000" spc="-75" dirty="0">
                <a:solidFill>
                  <a:srgbClr val="2B2E32"/>
                </a:solidFill>
                <a:latin typeface="Raleway Medium" panose="020B0003030101060003" pitchFamily="34" charset="0"/>
                <a:cs typeface="Trebuchet MS"/>
              </a:rPr>
              <a:t> </a:t>
            </a:r>
            <a:r>
              <a:rPr lang="fr-FR" sz="2000" spc="135" dirty="0">
                <a:solidFill>
                  <a:srgbClr val="2B2E32"/>
                </a:solidFill>
                <a:latin typeface="Raleway Medium" panose="020B0003030101060003" pitchFamily="34" charset="0"/>
                <a:cs typeface="Trebuchet MS"/>
              </a:rPr>
              <a:t>8</a:t>
            </a:r>
            <a:r>
              <a:rPr lang="fr-FR" sz="2000" spc="-75" dirty="0">
                <a:solidFill>
                  <a:srgbClr val="2B2E32"/>
                </a:solidFill>
                <a:latin typeface="Raleway Medium" panose="020B0003030101060003" pitchFamily="34" charset="0"/>
                <a:cs typeface="Trebuchet MS"/>
              </a:rPr>
              <a:t> </a:t>
            </a:r>
            <a:r>
              <a:rPr lang="fr-FR" sz="2000" spc="-70" dirty="0">
                <a:solidFill>
                  <a:srgbClr val="2B2E32"/>
                </a:solidFill>
                <a:latin typeface="Raleway Medium" panose="020B0003030101060003" pitchFamily="34" charset="0"/>
                <a:cs typeface="Trebuchet MS"/>
              </a:rPr>
              <a:t>juin</a:t>
            </a:r>
            <a:r>
              <a:rPr lang="fr-FR" sz="2000" spc="-75" dirty="0">
                <a:solidFill>
                  <a:srgbClr val="2B2E32"/>
                </a:solidFill>
                <a:latin typeface="Raleway Medium" panose="020B0003030101060003" pitchFamily="34" charset="0"/>
                <a:cs typeface="Trebuchet MS"/>
              </a:rPr>
              <a:t> </a:t>
            </a:r>
            <a:r>
              <a:rPr lang="fr-FR" sz="2000" spc="90" dirty="0">
                <a:solidFill>
                  <a:srgbClr val="2B2E32"/>
                </a:solidFill>
                <a:latin typeface="Raleway Medium" panose="020B0003030101060003" pitchFamily="34" charset="0"/>
                <a:cs typeface="Trebuchet MS"/>
              </a:rPr>
              <a:t>2005</a:t>
            </a:r>
            <a:r>
              <a:rPr lang="fr-FR" sz="2000" spc="-75" dirty="0">
                <a:solidFill>
                  <a:srgbClr val="2B2E32"/>
                </a:solidFill>
                <a:latin typeface="Raleway Medium" panose="020B0003030101060003" pitchFamily="34" charset="0"/>
                <a:cs typeface="Trebuchet MS"/>
              </a:rPr>
              <a:t> </a:t>
            </a:r>
            <a:r>
              <a:rPr lang="fr-FR" sz="2000" spc="80" dirty="0">
                <a:solidFill>
                  <a:srgbClr val="2B2E32"/>
                </a:solidFill>
                <a:latin typeface="Raleway Medium" panose="020B0003030101060003" pitchFamily="34" charset="0"/>
                <a:cs typeface="Trebuchet MS"/>
              </a:rPr>
              <a:t>impose</a:t>
            </a:r>
            <a:r>
              <a:rPr lang="fr-FR" sz="2000" spc="-80" dirty="0">
                <a:solidFill>
                  <a:srgbClr val="2B2E32"/>
                </a:solidFill>
                <a:latin typeface="Raleway Medium" panose="020B0003030101060003" pitchFamily="34" charset="0"/>
                <a:cs typeface="Trebuchet MS"/>
              </a:rPr>
              <a:t> </a:t>
            </a:r>
            <a:r>
              <a:rPr lang="fr-FR" sz="2000" spc="35" dirty="0">
                <a:solidFill>
                  <a:srgbClr val="2B2E32"/>
                </a:solidFill>
                <a:latin typeface="Raleway Medium" panose="020B0003030101060003" pitchFamily="34" charset="0"/>
                <a:cs typeface="Trebuchet MS"/>
              </a:rPr>
              <a:t>à</a:t>
            </a:r>
            <a:r>
              <a:rPr lang="fr-FR" sz="2000" spc="-75" dirty="0">
                <a:solidFill>
                  <a:srgbClr val="2B2E32"/>
                </a:solidFill>
                <a:latin typeface="Raleway Medium" panose="020B0003030101060003" pitchFamily="34" charset="0"/>
                <a:cs typeface="Trebuchet MS"/>
              </a:rPr>
              <a:t> </a:t>
            </a:r>
            <a:r>
              <a:rPr lang="fr-FR" sz="2000" spc="-15" dirty="0">
                <a:solidFill>
                  <a:srgbClr val="2B2E32"/>
                </a:solidFill>
                <a:latin typeface="Raleway Medium" panose="020B0003030101060003" pitchFamily="34" charset="0"/>
                <a:cs typeface="Trebuchet MS"/>
              </a:rPr>
              <a:t>tout</a:t>
            </a:r>
            <a:r>
              <a:rPr lang="fr-FR" sz="2000" spc="-75" dirty="0">
                <a:solidFill>
                  <a:srgbClr val="2B2E32"/>
                </a:solidFill>
                <a:latin typeface="Raleway Medium" panose="020B0003030101060003" pitchFamily="34" charset="0"/>
                <a:cs typeface="Trebuchet MS"/>
              </a:rPr>
              <a:t> </a:t>
            </a:r>
            <a:r>
              <a:rPr lang="fr-FR" sz="2000" spc="-10" dirty="0">
                <a:solidFill>
                  <a:srgbClr val="2B2E32"/>
                </a:solidFill>
                <a:latin typeface="Raleway Medium" panose="020B0003030101060003" pitchFamily="34" charset="0"/>
                <a:cs typeface="Trebuchet MS"/>
              </a:rPr>
              <a:t>propriétaire</a:t>
            </a:r>
            <a:r>
              <a:rPr lang="fr-FR" sz="2000" spc="-75" dirty="0">
                <a:solidFill>
                  <a:srgbClr val="2B2E32"/>
                </a:solidFill>
                <a:latin typeface="Raleway Medium" panose="020B0003030101060003" pitchFamily="34" charset="0"/>
                <a:cs typeface="Trebuchet MS"/>
              </a:rPr>
              <a:t> </a:t>
            </a:r>
            <a:r>
              <a:rPr lang="fr-FR" sz="2000" spc="35" dirty="0">
                <a:solidFill>
                  <a:srgbClr val="2B2E32"/>
                </a:solidFill>
                <a:latin typeface="Raleway Medium" panose="020B0003030101060003" pitchFamily="34" charset="0"/>
                <a:cs typeface="Trebuchet MS"/>
              </a:rPr>
              <a:t>désireux</a:t>
            </a:r>
            <a:r>
              <a:rPr lang="fr-FR" sz="2000" spc="-75" dirty="0">
                <a:solidFill>
                  <a:srgbClr val="2B2E32"/>
                </a:solidFill>
                <a:latin typeface="Raleway Medium" panose="020B0003030101060003" pitchFamily="34" charset="0"/>
                <a:cs typeface="Trebuchet MS"/>
              </a:rPr>
              <a:t> </a:t>
            </a:r>
            <a:r>
              <a:rPr lang="fr-FR" sz="2000" spc="-20" dirty="0">
                <a:solidFill>
                  <a:srgbClr val="2B2E32"/>
                </a:solidFill>
                <a:latin typeface="Raleway Medium" panose="020B0003030101060003" pitchFamily="34" charset="0"/>
                <a:cs typeface="Trebuchet MS"/>
              </a:rPr>
              <a:t>d’effectuer</a:t>
            </a:r>
            <a:r>
              <a:rPr lang="fr-FR" sz="2000" spc="-75" dirty="0">
                <a:solidFill>
                  <a:srgbClr val="2B2E32"/>
                </a:solidFill>
                <a:latin typeface="Raleway Medium" panose="020B0003030101060003" pitchFamily="34" charset="0"/>
                <a:cs typeface="Trebuchet MS"/>
              </a:rPr>
              <a:t> </a:t>
            </a:r>
            <a:r>
              <a:rPr lang="fr-FR" sz="2000" spc="-10" dirty="0">
                <a:solidFill>
                  <a:srgbClr val="2B2E32"/>
                </a:solidFill>
                <a:latin typeface="Raleway Medium" panose="020B0003030101060003" pitchFamily="34" charset="0"/>
                <a:cs typeface="Trebuchet MS"/>
              </a:rPr>
              <a:t>la</a:t>
            </a:r>
            <a:r>
              <a:rPr lang="fr-FR" sz="2000" spc="-75" dirty="0">
                <a:solidFill>
                  <a:srgbClr val="2B2E32"/>
                </a:solidFill>
                <a:latin typeface="Raleway Medium" panose="020B0003030101060003" pitchFamily="34" charset="0"/>
                <a:cs typeface="Trebuchet MS"/>
              </a:rPr>
              <a:t> </a:t>
            </a:r>
            <a:r>
              <a:rPr lang="fr-FR" sz="2000" spc="35" dirty="0">
                <a:solidFill>
                  <a:srgbClr val="2B2E32"/>
                </a:solidFill>
                <a:latin typeface="Raleway Medium" panose="020B0003030101060003" pitchFamily="34" charset="0"/>
                <a:cs typeface="Trebuchet MS"/>
              </a:rPr>
              <a:t>vente</a:t>
            </a:r>
            <a:r>
              <a:rPr lang="fr-FR" sz="2000" spc="-80" dirty="0">
                <a:solidFill>
                  <a:srgbClr val="2B2E32"/>
                </a:solidFill>
                <a:latin typeface="Raleway Medium" panose="020B0003030101060003" pitchFamily="34" charset="0"/>
                <a:cs typeface="Trebuchet MS"/>
              </a:rPr>
              <a:t> </a:t>
            </a:r>
            <a:r>
              <a:rPr lang="fr-FR" sz="2000" spc="100" dirty="0">
                <a:solidFill>
                  <a:srgbClr val="2B2E32"/>
                </a:solidFill>
                <a:latin typeface="Raleway Medium" panose="020B0003030101060003" pitchFamily="34" charset="0"/>
                <a:cs typeface="Trebuchet MS"/>
              </a:rPr>
              <a:t>de</a:t>
            </a:r>
            <a:r>
              <a:rPr lang="fr-FR" sz="2000" spc="-75" dirty="0">
                <a:solidFill>
                  <a:srgbClr val="2B2E32"/>
                </a:solidFill>
                <a:latin typeface="Raleway Medium" panose="020B0003030101060003" pitchFamily="34" charset="0"/>
                <a:cs typeface="Trebuchet MS"/>
              </a:rPr>
              <a:t> </a:t>
            </a:r>
            <a:r>
              <a:rPr lang="fr-FR" sz="2000" spc="110" dirty="0">
                <a:solidFill>
                  <a:srgbClr val="2B2E32"/>
                </a:solidFill>
                <a:latin typeface="Raleway Medium" panose="020B0003030101060003" pitchFamily="34" charset="0"/>
                <a:cs typeface="Trebuchet MS"/>
              </a:rPr>
              <a:t>son</a:t>
            </a:r>
            <a:r>
              <a:rPr lang="fr-FR" sz="2000" spc="-75" dirty="0">
                <a:solidFill>
                  <a:srgbClr val="2B2E32"/>
                </a:solidFill>
                <a:latin typeface="Raleway Medium" panose="020B0003030101060003" pitchFamily="34" charset="0"/>
                <a:cs typeface="Trebuchet MS"/>
              </a:rPr>
              <a:t> </a:t>
            </a:r>
            <a:r>
              <a:rPr lang="fr-FR" sz="2000" spc="30" dirty="0">
                <a:solidFill>
                  <a:srgbClr val="2B2E32"/>
                </a:solidFill>
                <a:latin typeface="Raleway Medium" panose="020B0003030101060003" pitchFamily="34" charset="0"/>
                <a:cs typeface="Trebuchet MS"/>
              </a:rPr>
              <a:t>bien</a:t>
            </a:r>
            <a:r>
              <a:rPr lang="fr-FR" sz="2000" spc="-75" dirty="0">
                <a:solidFill>
                  <a:srgbClr val="2B2E32"/>
                </a:solidFill>
                <a:latin typeface="Raleway Medium" panose="020B0003030101060003" pitchFamily="34" charset="0"/>
                <a:cs typeface="Trebuchet MS"/>
              </a:rPr>
              <a:t> </a:t>
            </a:r>
            <a:r>
              <a:rPr lang="fr-FR" sz="2000" spc="10" dirty="0">
                <a:solidFill>
                  <a:srgbClr val="2B2E32"/>
                </a:solidFill>
                <a:latin typeface="Raleway Medium" panose="020B0003030101060003" pitchFamily="34" charset="0"/>
                <a:cs typeface="Trebuchet MS"/>
              </a:rPr>
              <a:t>immobilier</a:t>
            </a:r>
            <a:r>
              <a:rPr lang="fr-FR" sz="2000" spc="-75" dirty="0">
                <a:solidFill>
                  <a:srgbClr val="2B2E32"/>
                </a:solidFill>
                <a:latin typeface="Raleway Medium" panose="020B0003030101060003" pitchFamily="34" charset="0"/>
                <a:cs typeface="Trebuchet MS"/>
              </a:rPr>
              <a:t> </a:t>
            </a:r>
            <a:r>
              <a:rPr lang="fr-FR" sz="2000" spc="100" dirty="0">
                <a:solidFill>
                  <a:srgbClr val="2B2E32"/>
                </a:solidFill>
                <a:latin typeface="Raleway Medium" panose="020B0003030101060003" pitchFamily="34" charset="0"/>
                <a:cs typeface="Trebuchet MS"/>
              </a:rPr>
              <a:t>de</a:t>
            </a:r>
            <a:r>
              <a:rPr lang="fr-FR" sz="2000" spc="-75" dirty="0">
                <a:solidFill>
                  <a:srgbClr val="2B2E32"/>
                </a:solidFill>
                <a:latin typeface="Raleway Medium" panose="020B0003030101060003" pitchFamily="34" charset="0"/>
                <a:cs typeface="Trebuchet MS"/>
              </a:rPr>
              <a:t> </a:t>
            </a:r>
            <a:r>
              <a:rPr lang="fr-FR" sz="2000" spc="50" dirty="0">
                <a:solidFill>
                  <a:srgbClr val="2B2E32"/>
                </a:solidFill>
                <a:latin typeface="Raleway Medium" panose="020B0003030101060003" pitchFamily="34" charset="0"/>
                <a:cs typeface="Trebuchet MS"/>
              </a:rPr>
              <a:t>regrouper</a:t>
            </a:r>
            <a:r>
              <a:rPr lang="fr-FR" sz="2000" spc="-75" dirty="0">
                <a:solidFill>
                  <a:srgbClr val="2B2E32"/>
                </a:solidFill>
                <a:latin typeface="Raleway Medium" panose="020B0003030101060003" pitchFamily="34" charset="0"/>
                <a:cs typeface="Trebuchet MS"/>
              </a:rPr>
              <a:t> </a:t>
            </a:r>
            <a:r>
              <a:rPr lang="fr-FR" sz="2000" spc="60" dirty="0">
                <a:solidFill>
                  <a:srgbClr val="2B2E32"/>
                </a:solidFill>
                <a:latin typeface="Raleway Medium" panose="020B0003030101060003" pitchFamily="34" charset="0"/>
                <a:cs typeface="Trebuchet MS"/>
              </a:rPr>
              <a:t>au</a:t>
            </a:r>
            <a:r>
              <a:rPr lang="fr-FR" sz="2000" spc="-80" dirty="0">
                <a:solidFill>
                  <a:srgbClr val="2B2E32"/>
                </a:solidFill>
                <a:latin typeface="Raleway Medium" panose="020B0003030101060003" pitchFamily="34" charset="0"/>
                <a:cs typeface="Trebuchet MS"/>
              </a:rPr>
              <a:t> </a:t>
            </a:r>
            <a:r>
              <a:rPr lang="fr-FR" sz="2000" spc="40" dirty="0">
                <a:solidFill>
                  <a:srgbClr val="2B2E32"/>
                </a:solidFill>
                <a:latin typeface="Raleway Medium" panose="020B0003030101060003" pitchFamily="34" charset="0"/>
                <a:cs typeface="Trebuchet MS"/>
              </a:rPr>
              <a:t>sein</a:t>
            </a:r>
            <a:r>
              <a:rPr lang="fr-FR" sz="2000" spc="-75" dirty="0">
                <a:solidFill>
                  <a:srgbClr val="2B2E32"/>
                </a:solidFill>
                <a:latin typeface="Raleway Medium" panose="020B0003030101060003" pitchFamily="34" charset="0"/>
                <a:cs typeface="Trebuchet MS"/>
              </a:rPr>
              <a:t> </a:t>
            </a:r>
            <a:r>
              <a:rPr lang="fr-FR" sz="2000" spc="-20" dirty="0">
                <a:solidFill>
                  <a:srgbClr val="2B2E32"/>
                </a:solidFill>
                <a:latin typeface="Raleway Medium" panose="020B0003030101060003" pitchFamily="34" charset="0"/>
                <a:cs typeface="Trebuchet MS"/>
              </a:rPr>
              <a:t>d’un</a:t>
            </a:r>
            <a:r>
              <a:rPr lang="fr-FR" sz="2000" spc="-75" dirty="0">
                <a:solidFill>
                  <a:srgbClr val="2B2E32"/>
                </a:solidFill>
                <a:latin typeface="Raleway Medium" panose="020B0003030101060003" pitchFamily="34" charset="0"/>
                <a:cs typeface="Trebuchet MS"/>
              </a:rPr>
              <a:t> </a:t>
            </a:r>
            <a:r>
              <a:rPr lang="fr-FR" sz="2000" spc="70" dirty="0">
                <a:solidFill>
                  <a:srgbClr val="2B2E32"/>
                </a:solidFill>
                <a:latin typeface="Raleway Medium" panose="020B0003030101060003" pitchFamily="34" charset="0"/>
                <a:cs typeface="Trebuchet MS"/>
              </a:rPr>
              <a:t>seul </a:t>
            </a:r>
            <a:r>
              <a:rPr lang="fr-FR" sz="2000" spc="-25" dirty="0">
                <a:solidFill>
                  <a:srgbClr val="2B2E32"/>
                </a:solidFill>
                <a:latin typeface="Raleway Medium" panose="020B0003030101060003" pitchFamily="34" charset="0"/>
                <a:cs typeface="Trebuchet MS"/>
              </a:rPr>
              <a:t>et</a:t>
            </a:r>
            <a:r>
              <a:rPr lang="fr-FR" sz="2000" spc="-95" dirty="0">
                <a:solidFill>
                  <a:srgbClr val="2B2E32"/>
                </a:solidFill>
                <a:latin typeface="Raleway Medium" panose="020B0003030101060003" pitchFamily="34" charset="0"/>
                <a:cs typeface="Trebuchet MS"/>
              </a:rPr>
              <a:t> </a:t>
            </a:r>
            <a:r>
              <a:rPr lang="fr-FR" sz="2000" spc="125" dirty="0">
                <a:solidFill>
                  <a:srgbClr val="2B2E32"/>
                </a:solidFill>
                <a:latin typeface="Raleway Medium" panose="020B0003030101060003" pitchFamily="34" charset="0"/>
                <a:cs typeface="Trebuchet MS"/>
              </a:rPr>
              <a:t>même</a:t>
            </a:r>
            <a:r>
              <a:rPr lang="fr-FR" sz="2000" spc="-95" dirty="0">
                <a:solidFill>
                  <a:srgbClr val="2B2E32"/>
                </a:solidFill>
                <a:latin typeface="Raleway Medium" panose="020B0003030101060003" pitchFamily="34" charset="0"/>
                <a:cs typeface="Trebuchet MS"/>
              </a:rPr>
              <a:t> </a:t>
            </a:r>
            <a:r>
              <a:rPr lang="fr-FR" sz="2000" spc="55" dirty="0">
                <a:solidFill>
                  <a:srgbClr val="2B2E32"/>
                </a:solidFill>
                <a:latin typeface="Raleway Medium" panose="020B0003030101060003" pitchFamily="34" charset="0"/>
                <a:cs typeface="Trebuchet MS"/>
              </a:rPr>
              <a:t>dossier</a:t>
            </a:r>
            <a:r>
              <a:rPr lang="fr-FR" sz="2000" spc="-90" dirty="0">
                <a:solidFill>
                  <a:srgbClr val="2B2E32"/>
                </a:solidFill>
                <a:latin typeface="Raleway Medium" panose="020B0003030101060003" pitchFamily="34" charset="0"/>
                <a:cs typeface="Trebuchet MS"/>
              </a:rPr>
              <a:t> </a:t>
            </a:r>
            <a:r>
              <a:rPr lang="fr-FR" sz="2000" spc="25" dirty="0">
                <a:solidFill>
                  <a:srgbClr val="2B2E32"/>
                </a:solidFill>
                <a:latin typeface="Raleway Medium" panose="020B0003030101060003" pitchFamily="34" charset="0"/>
                <a:cs typeface="Trebuchet MS"/>
              </a:rPr>
              <a:t>l’ensemble</a:t>
            </a:r>
            <a:r>
              <a:rPr lang="fr-FR" sz="2000" spc="-95" dirty="0">
                <a:solidFill>
                  <a:srgbClr val="2B2E32"/>
                </a:solidFill>
                <a:latin typeface="Raleway Medium" panose="020B0003030101060003" pitchFamily="34" charset="0"/>
                <a:cs typeface="Trebuchet MS"/>
              </a:rPr>
              <a:t> </a:t>
            </a:r>
            <a:r>
              <a:rPr lang="fr-FR" sz="2000" spc="120" dirty="0">
                <a:solidFill>
                  <a:srgbClr val="2B2E32"/>
                </a:solidFill>
                <a:latin typeface="Raleway Medium" panose="020B0003030101060003" pitchFamily="34" charset="0"/>
                <a:cs typeface="Trebuchet MS"/>
              </a:rPr>
              <a:t>des</a:t>
            </a:r>
            <a:r>
              <a:rPr lang="fr-FR" sz="2000" spc="-90" dirty="0">
                <a:solidFill>
                  <a:srgbClr val="2B2E32"/>
                </a:solidFill>
                <a:latin typeface="Raleway Medium" panose="020B0003030101060003" pitchFamily="34" charset="0"/>
                <a:cs typeface="Trebuchet MS"/>
              </a:rPr>
              <a:t> </a:t>
            </a:r>
            <a:r>
              <a:rPr lang="fr-FR" sz="2000" spc="50" dirty="0">
                <a:solidFill>
                  <a:srgbClr val="2B2E32"/>
                </a:solidFill>
                <a:latin typeface="Raleway Medium" panose="020B0003030101060003" pitchFamily="34" charset="0"/>
                <a:cs typeface="Trebuchet MS"/>
              </a:rPr>
              <a:t>diagnostics</a:t>
            </a:r>
            <a:r>
              <a:rPr lang="fr-FR" sz="2000" spc="-95" dirty="0">
                <a:solidFill>
                  <a:srgbClr val="2B2E32"/>
                </a:solidFill>
                <a:latin typeface="Raleway Medium" panose="020B0003030101060003" pitchFamily="34" charset="0"/>
                <a:cs typeface="Trebuchet MS"/>
              </a:rPr>
              <a:t> </a:t>
            </a:r>
            <a:r>
              <a:rPr lang="fr-FR" sz="2000" spc="60" dirty="0">
                <a:solidFill>
                  <a:srgbClr val="2B2E32"/>
                </a:solidFill>
                <a:latin typeface="Raleway Medium" panose="020B0003030101060003" pitchFamily="34" charset="0"/>
                <a:cs typeface="Trebuchet MS"/>
              </a:rPr>
              <a:t>nécessaires</a:t>
            </a:r>
            <a:r>
              <a:rPr lang="fr-FR" sz="2000" spc="-90" dirty="0">
                <a:solidFill>
                  <a:srgbClr val="2B2E32"/>
                </a:solidFill>
                <a:latin typeface="Raleway Medium" panose="020B0003030101060003" pitchFamily="34" charset="0"/>
                <a:cs typeface="Trebuchet MS"/>
              </a:rPr>
              <a:t> </a:t>
            </a:r>
            <a:r>
              <a:rPr lang="fr-FR" sz="2000" spc="35" dirty="0">
                <a:solidFill>
                  <a:srgbClr val="2B2E32"/>
                </a:solidFill>
                <a:latin typeface="Raleway Medium" panose="020B0003030101060003" pitchFamily="34" charset="0"/>
                <a:cs typeface="Trebuchet MS"/>
              </a:rPr>
              <a:t>à</a:t>
            </a:r>
            <a:r>
              <a:rPr lang="fr-FR" sz="2000" spc="-95" dirty="0">
                <a:solidFill>
                  <a:srgbClr val="2B2E32"/>
                </a:solidFill>
                <a:latin typeface="Raleway Medium" panose="020B0003030101060003" pitchFamily="34" charset="0"/>
                <a:cs typeface="Trebuchet MS"/>
              </a:rPr>
              <a:t> </a:t>
            </a:r>
            <a:r>
              <a:rPr lang="fr-FR" sz="2000" spc="-10" dirty="0">
                <a:solidFill>
                  <a:srgbClr val="2B2E32"/>
                </a:solidFill>
                <a:latin typeface="Raleway Medium" panose="020B0003030101060003" pitchFamily="34" charset="0"/>
                <a:cs typeface="Trebuchet MS"/>
              </a:rPr>
              <a:t>la</a:t>
            </a:r>
            <a:r>
              <a:rPr lang="fr-FR" sz="2000" spc="-95" dirty="0">
                <a:solidFill>
                  <a:srgbClr val="2B2E32"/>
                </a:solidFill>
                <a:latin typeface="Raleway Medium" panose="020B0003030101060003" pitchFamily="34" charset="0"/>
                <a:cs typeface="Trebuchet MS"/>
              </a:rPr>
              <a:t> </a:t>
            </a:r>
            <a:r>
              <a:rPr lang="fr-FR" sz="2000" spc="-25" dirty="0">
                <a:solidFill>
                  <a:srgbClr val="2B2E32"/>
                </a:solidFill>
                <a:latin typeface="Raleway Medium" panose="020B0003030101060003" pitchFamily="34" charset="0"/>
                <a:cs typeface="Trebuchet MS"/>
              </a:rPr>
              <a:t>transaction.</a:t>
            </a:r>
            <a:r>
              <a:rPr lang="fr-FR" sz="2000" spc="-90" dirty="0">
                <a:solidFill>
                  <a:srgbClr val="2B2E32"/>
                </a:solidFill>
                <a:latin typeface="Raleway Medium" panose="020B0003030101060003" pitchFamily="34" charset="0"/>
                <a:cs typeface="Trebuchet MS"/>
              </a:rPr>
              <a:t> </a:t>
            </a:r>
          </a:p>
          <a:p>
            <a:pPr marL="12700" marR="6985">
              <a:lnSpc>
                <a:spcPct val="115599"/>
              </a:lnSpc>
              <a:spcBef>
                <a:spcPts val="100"/>
              </a:spcBef>
            </a:pPr>
            <a:endParaRPr lang="fr-FR" sz="2000" spc="-90" dirty="0">
              <a:solidFill>
                <a:srgbClr val="2B2E32"/>
              </a:solidFill>
              <a:latin typeface="Raleway Medium" panose="020B0003030101060003" pitchFamily="34" charset="0"/>
              <a:cs typeface="Trebuchet MS"/>
            </a:endParaRPr>
          </a:p>
          <a:p>
            <a:pPr marL="12700" marR="6985">
              <a:lnSpc>
                <a:spcPct val="115599"/>
              </a:lnSpc>
              <a:spcBef>
                <a:spcPts val="100"/>
              </a:spcBef>
            </a:pPr>
            <a:r>
              <a:rPr lang="fr-FR" sz="2000" b="1" spc="135" dirty="0">
                <a:solidFill>
                  <a:srgbClr val="2B2E32"/>
                </a:solidFill>
                <a:latin typeface="Raleway" panose="020B0003030101060003" pitchFamily="34" charset="0"/>
                <a:cs typeface="Trebuchet MS"/>
              </a:rPr>
              <a:t>Ces</a:t>
            </a:r>
            <a:r>
              <a:rPr lang="fr-FR" sz="2000" b="1" spc="-95" dirty="0">
                <a:solidFill>
                  <a:srgbClr val="2B2E32"/>
                </a:solidFill>
                <a:latin typeface="Raleway" panose="020B0003030101060003" pitchFamily="34" charset="0"/>
                <a:cs typeface="Trebuchet MS"/>
              </a:rPr>
              <a:t> </a:t>
            </a:r>
            <a:r>
              <a:rPr lang="fr-FR" sz="2000" b="1" spc="50" dirty="0">
                <a:solidFill>
                  <a:srgbClr val="2B2E32"/>
                </a:solidFill>
                <a:latin typeface="Raleway" panose="020B0003030101060003" pitchFamily="34" charset="0"/>
                <a:cs typeface="Trebuchet MS"/>
              </a:rPr>
              <a:t>diagnostics</a:t>
            </a:r>
            <a:r>
              <a:rPr lang="fr-FR" sz="2000" b="1" spc="-90" dirty="0">
                <a:solidFill>
                  <a:srgbClr val="2B2E32"/>
                </a:solidFill>
                <a:latin typeface="Raleway" panose="020B0003030101060003" pitchFamily="34" charset="0"/>
                <a:cs typeface="Trebuchet MS"/>
              </a:rPr>
              <a:t> </a:t>
            </a:r>
            <a:r>
              <a:rPr lang="fr-FR" sz="2000" b="1" spc="50" dirty="0">
                <a:solidFill>
                  <a:srgbClr val="2B2E32"/>
                </a:solidFill>
                <a:latin typeface="Raleway" panose="020B0003030101060003" pitchFamily="34" charset="0"/>
                <a:cs typeface="Trebuchet MS"/>
              </a:rPr>
              <a:t>sont</a:t>
            </a:r>
            <a:r>
              <a:rPr lang="fr-FR" sz="2000" b="1" spc="-95" dirty="0">
                <a:solidFill>
                  <a:srgbClr val="2B2E32"/>
                </a:solidFill>
                <a:latin typeface="Raleway" panose="020B0003030101060003" pitchFamily="34" charset="0"/>
                <a:cs typeface="Trebuchet MS"/>
              </a:rPr>
              <a:t> </a:t>
            </a:r>
            <a:r>
              <a:rPr lang="fr-FR" sz="2000" b="1" spc="70" dirty="0">
                <a:solidFill>
                  <a:srgbClr val="2B2E32"/>
                </a:solidFill>
                <a:latin typeface="Raleway" panose="020B0003030101060003" pitchFamily="34" charset="0"/>
                <a:cs typeface="Trebuchet MS"/>
              </a:rPr>
              <a:t>nombreux</a:t>
            </a:r>
            <a:r>
              <a:rPr lang="fr-FR" sz="2000" b="1" spc="-90" dirty="0">
                <a:solidFill>
                  <a:srgbClr val="2B2E32"/>
                </a:solidFill>
                <a:latin typeface="Raleway" panose="020B0003030101060003" pitchFamily="34" charset="0"/>
                <a:cs typeface="Trebuchet MS"/>
              </a:rPr>
              <a:t> </a:t>
            </a:r>
            <a:r>
              <a:rPr lang="fr-FR" sz="2000" b="1" spc="-360" dirty="0">
                <a:solidFill>
                  <a:srgbClr val="2B2E32"/>
                </a:solidFill>
                <a:latin typeface="Raleway" panose="020B0003030101060003" pitchFamily="34" charset="0"/>
                <a:cs typeface="Trebuchet MS"/>
              </a:rPr>
              <a:t>:</a:t>
            </a:r>
            <a:endParaRPr lang="fr-FR" sz="2000" b="1" dirty="0">
              <a:solidFill>
                <a:srgbClr val="2B2E32"/>
              </a:solidFill>
              <a:latin typeface="Raleway" panose="020B0003030101060003" pitchFamily="34" charset="0"/>
              <a:cs typeface="Trebuchet MS"/>
            </a:endParaRPr>
          </a:p>
          <a:p>
            <a:pPr>
              <a:spcBef>
                <a:spcPts val="45"/>
              </a:spcBef>
            </a:pPr>
            <a:endParaRPr sz="2350" dirty="0">
              <a:solidFill>
                <a:srgbClr val="2B2E32"/>
              </a:solidFill>
              <a:latin typeface="Raleway Medium" panose="020B0003030101060003" pitchFamily="34" charset="0"/>
              <a:cs typeface="Trebuchet MS"/>
            </a:endParaRPr>
          </a:p>
        </p:txBody>
      </p:sp>
      <p:sp>
        <p:nvSpPr>
          <p:cNvPr id="36" name="Rectangle 35">
            <a:extLst>
              <a:ext uri="{FF2B5EF4-FFF2-40B4-BE49-F238E27FC236}">
                <a16:creationId xmlns:a16="http://schemas.microsoft.com/office/drawing/2014/main" id="{F26756AD-41C1-3842-8A2B-9E6C02FDEE7E}"/>
              </a:ext>
            </a:extLst>
          </p:cNvPr>
          <p:cNvSpPr/>
          <p:nvPr/>
        </p:nvSpPr>
        <p:spPr>
          <a:xfrm>
            <a:off x="12043428" y="3781022"/>
            <a:ext cx="4863540" cy="4442626"/>
          </a:xfrm>
          <a:prstGeom prst="rect">
            <a:avLst/>
          </a:prstGeom>
        </p:spPr>
        <p:txBody>
          <a:bodyPr wrap="square">
            <a:spAutoFit/>
          </a:bodyPr>
          <a:lstStyle/>
          <a:p>
            <a:pPr marL="12700">
              <a:lnSpc>
                <a:spcPct val="100000"/>
              </a:lnSpc>
              <a:spcBef>
                <a:spcPts val="375"/>
              </a:spcBef>
              <a:tabLst>
                <a:tab pos="13927455" algn="l"/>
              </a:tabLst>
            </a:pPr>
            <a:r>
              <a:rPr lang="fr-FR" sz="1600" spc="15" dirty="0">
                <a:solidFill>
                  <a:srgbClr val="2B2E32"/>
                </a:solidFill>
                <a:latin typeface="Raleway" panose="020B0003030101060003" pitchFamily="34" charset="0"/>
                <a:cs typeface="Trebuchet MS"/>
              </a:rPr>
              <a:t>Ils</a:t>
            </a:r>
            <a:r>
              <a:rPr lang="fr-FR" sz="1600" spc="-85" dirty="0">
                <a:solidFill>
                  <a:srgbClr val="2B2E32"/>
                </a:solidFill>
                <a:latin typeface="Raleway" panose="020B0003030101060003" pitchFamily="34" charset="0"/>
                <a:cs typeface="Trebuchet MS"/>
              </a:rPr>
              <a:t> </a:t>
            </a:r>
            <a:r>
              <a:rPr lang="fr-FR" sz="1600" spc="65" dirty="0">
                <a:solidFill>
                  <a:srgbClr val="2B2E32"/>
                </a:solidFill>
                <a:latin typeface="Raleway" panose="020B0003030101060003" pitchFamily="34" charset="0"/>
                <a:cs typeface="Trebuchet MS"/>
              </a:rPr>
              <a:t>dépendent</a:t>
            </a:r>
            <a:r>
              <a:rPr lang="fr-FR" sz="1600" spc="-85" dirty="0">
                <a:solidFill>
                  <a:srgbClr val="2B2E32"/>
                </a:solidFill>
                <a:latin typeface="Raleway" panose="020B0003030101060003" pitchFamily="34" charset="0"/>
                <a:cs typeface="Trebuchet MS"/>
              </a:rPr>
              <a:t> </a:t>
            </a:r>
            <a:r>
              <a:rPr lang="fr-FR" sz="1600" spc="120" dirty="0">
                <a:solidFill>
                  <a:srgbClr val="2B2E32"/>
                </a:solidFill>
                <a:latin typeface="Raleway" panose="020B0003030101060003" pitchFamily="34" charset="0"/>
                <a:cs typeface="Trebuchet MS"/>
              </a:rPr>
              <a:t>des</a:t>
            </a:r>
            <a:r>
              <a:rPr lang="fr-FR" sz="1600" spc="-80" dirty="0">
                <a:solidFill>
                  <a:srgbClr val="2B2E32"/>
                </a:solidFill>
                <a:latin typeface="Raleway" panose="020B0003030101060003" pitchFamily="34" charset="0"/>
                <a:cs typeface="Trebuchet MS"/>
              </a:rPr>
              <a:t> </a:t>
            </a:r>
            <a:r>
              <a:rPr lang="fr-FR" sz="1600" spc="60" dirty="0">
                <a:solidFill>
                  <a:srgbClr val="2B2E32"/>
                </a:solidFill>
                <a:latin typeface="Raleway" panose="020B0003030101060003" pitchFamily="34" charset="0"/>
                <a:cs typeface="Trebuchet MS"/>
              </a:rPr>
              <a:t>types</a:t>
            </a:r>
            <a:r>
              <a:rPr lang="fr-FR" sz="1600" spc="-85" dirty="0">
                <a:solidFill>
                  <a:srgbClr val="2B2E32"/>
                </a:solidFill>
                <a:latin typeface="Raleway" panose="020B0003030101060003" pitchFamily="34" charset="0"/>
                <a:cs typeface="Trebuchet MS"/>
              </a:rPr>
              <a:t> </a:t>
            </a:r>
            <a:r>
              <a:rPr lang="fr-FR" sz="1600" spc="100" dirty="0">
                <a:solidFill>
                  <a:srgbClr val="2B2E32"/>
                </a:solidFill>
                <a:latin typeface="Raleway" panose="020B0003030101060003" pitchFamily="34" charset="0"/>
                <a:cs typeface="Trebuchet MS"/>
              </a:rPr>
              <a:t>de</a:t>
            </a:r>
            <a:r>
              <a:rPr lang="fr-FR" sz="1600" spc="-85" dirty="0">
                <a:solidFill>
                  <a:srgbClr val="2B2E32"/>
                </a:solidFill>
                <a:latin typeface="Raleway" panose="020B0003030101060003" pitchFamily="34" charset="0"/>
                <a:cs typeface="Trebuchet MS"/>
              </a:rPr>
              <a:t> </a:t>
            </a:r>
            <a:r>
              <a:rPr lang="fr-FR" sz="1600" spc="25" dirty="0">
                <a:solidFill>
                  <a:srgbClr val="2B2E32"/>
                </a:solidFill>
                <a:latin typeface="Raleway" panose="020B0003030101060003" pitchFamily="34" charset="0"/>
                <a:cs typeface="Trebuchet MS"/>
              </a:rPr>
              <a:t>bâtiments</a:t>
            </a:r>
            <a:r>
              <a:rPr lang="fr-FR" sz="1600" spc="-80" dirty="0">
                <a:solidFill>
                  <a:srgbClr val="2B2E32"/>
                </a:solidFill>
                <a:latin typeface="Raleway" panose="020B0003030101060003" pitchFamily="34" charset="0"/>
                <a:cs typeface="Trebuchet MS"/>
              </a:rPr>
              <a:t> </a:t>
            </a:r>
            <a:r>
              <a:rPr lang="fr-FR" sz="1600" spc="20" dirty="0">
                <a:solidFill>
                  <a:srgbClr val="2B2E32"/>
                </a:solidFill>
                <a:latin typeface="Raleway" panose="020B0003030101060003" pitchFamily="34" charset="0"/>
                <a:cs typeface="Trebuchet MS"/>
              </a:rPr>
              <a:t>(année</a:t>
            </a:r>
            <a:r>
              <a:rPr lang="fr-FR" sz="1600" spc="-85" dirty="0">
                <a:solidFill>
                  <a:srgbClr val="2B2E32"/>
                </a:solidFill>
                <a:latin typeface="Raleway" panose="020B0003030101060003" pitchFamily="34" charset="0"/>
                <a:cs typeface="Trebuchet MS"/>
              </a:rPr>
              <a:t> </a:t>
            </a:r>
            <a:r>
              <a:rPr lang="fr-FR" sz="1600" spc="100" dirty="0">
                <a:solidFill>
                  <a:srgbClr val="2B2E32"/>
                </a:solidFill>
                <a:latin typeface="Raleway" panose="020B0003030101060003" pitchFamily="34" charset="0"/>
                <a:cs typeface="Trebuchet MS"/>
              </a:rPr>
              <a:t>de</a:t>
            </a:r>
            <a:r>
              <a:rPr lang="fr-FR" sz="1600" spc="-85" dirty="0">
                <a:solidFill>
                  <a:srgbClr val="2B2E32"/>
                </a:solidFill>
                <a:latin typeface="Raleway" panose="020B0003030101060003" pitchFamily="34" charset="0"/>
                <a:cs typeface="Trebuchet MS"/>
              </a:rPr>
              <a:t> </a:t>
            </a:r>
            <a:r>
              <a:rPr lang="fr-FR" sz="1600" dirty="0">
                <a:solidFill>
                  <a:srgbClr val="2B2E32"/>
                </a:solidFill>
                <a:latin typeface="Raleway" panose="020B0003030101060003" pitchFamily="34" charset="0"/>
                <a:cs typeface="Trebuchet MS"/>
              </a:rPr>
              <a:t>construction,</a:t>
            </a:r>
            <a:r>
              <a:rPr lang="fr-FR" sz="1600" spc="-80" dirty="0">
                <a:solidFill>
                  <a:srgbClr val="2B2E32"/>
                </a:solidFill>
                <a:latin typeface="Raleway" panose="020B0003030101060003" pitchFamily="34" charset="0"/>
                <a:cs typeface="Trebuchet MS"/>
              </a:rPr>
              <a:t> </a:t>
            </a:r>
            <a:r>
              <a:rPr lang="fr-FR" sz="1600" spc="75" dirty="0">
                <a:solidFill>
                  <a:srgbClr val="2B2E32"/>
                </a:solidFill>
                <a:latin typeface="Raleway" panose="020B0003030101060003" pitchFamily="34" charset="0"/>
                <a:cs typeface="Trebuchet MS"/>
              </a:rPr>
              <a:t>en </a:t>
            </a:r>
            <a:r>
              <a:rPr lang="fr-FR" sz="1600" spc="25" dirty="0">
                <a:solidFill>
                  <a:srgbClr val="2B2E32"/>
                </a:solidFill>
                <a:latin typeface="Raleway" panose="020B0003030101060003" pitchFamily="34" charset="0"/>
                <a:cs typeface="Trebuchet MS"/>
              </a:rPr>
              <a:t>copropriété</a:t>
            </a:r>
            <a:r>
              <a:rPr lang="fr-FR" sz="1600" spc="-90" dirty="0">
                <a:solidFill>
                  <a:srgbClr val="2B2E32"/>
                </a:solidFill>
                <a:latin typeface="Raleway" panose="020B0003030101060003" pitchFamily="34" charset="0"/>
                <a:cs typeface="Trebuchet MS"/>
              </a:rPr>
              <a:t>…)</a:t>
            </a:r>
            <a:r>
              <a:rPr lang="fr-FR" sz="1600" spc="-85" dirty="0">
                <a:solidFill>
                  <a:srgbClr val="2B2E32"/>
                </a:solidFill>
                <a:latin typeface="Raleway" panose="020B0003030101060003" pitchFamily="34" charset="0"/>
                <a:cs typeface="Trebuchet MS"/>
              </a:rPr>
              <a:t> </a:t>
            </a:r>
            <a:r>
              <a:rPr lang="fr-FR" sz="1600" spc="-25" dirty="0">
                <a:solidFill>
                  <a:srgbClr val="2B2E32"/>
                </a:solidFill>
                <a:latin typeface="Raleway" panose="020B0003030101060003" pitchFamily="34" charset="0"/>
                <a:cs typeface="Trebuchet MS"/>
              </a:rPr>
              <a:t>et</a:t>
            </a:r>
            <a:r>
              <a:rPr lang="fr-FR" sz="1600" spc="-80" dirty="0">
                <a:solidFill>
                  <a:srgbClr val="2B2E32"/>
                </a:solidFill>
                <a:latin typeface="Raleway" panose="020B0003030101060003" pitchFamily="34" charset="0"/>
                <a:cs typeface="Trebuchet MS"/>
              </a:rPr>
              <a:t> </a:t>
            </a:r>
            <a:r>
              <a:rPr lang="fr-FR" sz="1600" spc="40" dirty="0">
                <a:solidFill>
                  <a:srgbClr val="2B2E32"/>
                </a:solidFill>
                <a:latin typeface="Raleway" panose="020B0003030101060003" pitchFamily="34" charset="0"/>
                <a:cs typeface="Trebuchet MS"/>
              </a:rPr>
              <a:t>leurs</a:t>
            </a:r>
            <a:r>
              <a:rPr lang="fr-FR" sz="1600" spc="-85" dirty="0">
                <a:solidFill>
                  <a:srgbClr val="2B2E32"/>
                </a:solidFill>
                <a:latin typeface="Raleway" panose="020B0003030101060003" pitchFamily="34" charset="0"/>
                <a:cs typeface="Trebuchet MS"/>
              </a:rPr>
              <a:t> </a:t>
            </a:r>
            <a:r>
              <a:rPr lang="fr-FR" sz="1600" spc="75" dirty="0">
                <a:solidFill>
                  <a:srgbClr val="2B2E32"/>
                </a:solidFill>
                <a:latin typeface="Raleway" panose="020B0003030101060003" pitchFamily="34" charset="0"/>
                <a:cs typeface="Trebuchet MS"/>
              </a:rPr>
              <a:t>durées</a:t>
            </a:r>
            <a:r>
              <a:rPr lang="fr-FR" sz="1600" spc="-85" dirty="0">
                <a:solidFill>
                  <a:srgbClr val="2B2E32"/>
                </a:solidFill>
                <a:latin typeface="Raleway" panose="020B0003030101060003" pitchFamily="34" charset="0"/>
                <a:cs typeface="Trebuchet MS"/>
              </a:rPr>
              <a:t> </a:t>
            </a:r>
            <a:r>
              <a:rPr lang="fr-FR" sz="1600" spc="100" dirty="0">
                <a:solidFill>
                  <a:srgbClr val="2B2E32"/>
                </a:solidFill>
                <a:latin typeface="Raleway" panose="020B0003030101060003" pitchFamily="34" charset="0"/>
                <a:cs typeface="Trebuchet MS"/>
              </a:rPr>
              <a:t>de</a:t>
            </a:r>
            <a:r>
              <a:rPr lang="fr-FR" sz="1600" spc="-80" dirty="0">
                <a:solidFill>
                  <a:srgbClr val="2B2E32"/>
                </a:solidFill>
                <a:latin typeface="Raleway" panose="020B0003030101060003" pitchFamily="34" charset="0"/>
                <a:cs typeface="Trebuchet MS"/>
              </a:rPr>
              <a:t> </a:t>
            </a:r>
            <a:r>
              <a:rPr lang="fr-FR" sz="1600" spc="-20" dirty="0">
                <a:solidFill>
                  <a:srgbClr val="2B2E32"/>
                </a:solidFill>
                <a:latin typeface="Raleway" panose="020B0003030101060003" pitchFamily="34" charset="0"/>
                <a:cs typeface="Trebuchet MS"/>
              </a:rPr>
              <a:t>validité</a:t>
            </a:r>
            <a:r>
              <a:rPr lang="fr-FR" sz="1600" spc="-85" dirty="0">
                <a:solidFill>
                  <a:srgbClr val="2B2E32"/>
                </a:solidFill>
                <a:latin typeface="Raleway" panose="020B0003030101060003" pitchFamily="34" charset="0"/>
                <a:cs typeface="Trebuchet MS"/>
              </a:rPr>
              <a:t> </a:t>
            </a:r>
            <a:r>
              <a:rPr lang="fr-FR" sz="1600" spc="50" dirty="0">
                <a:solidFill>
                  <a:srgbClr val="2B2E32"/>
                </a:solidFill>
                <a:latin typeface="Raleway" panose="020B0003030101060003" pitchFamily="34" charset="0"/>
                <a:cs typeface="Trebuchet MS"/>
              </a:rPr>
              <a:t>sont </a:t>
            </a:r>
            <a:r>
              <a:rPr lang="fr-FR" sz="1600" spc="-25" dirty="0">
                <a:solidFill>
                  <a:srgbClr val="2B2E32"/>
                </a:solidFill>
                <a:latin typeface="Raleway" panose="020B0003030101060003" pitchFamily="34" charset="0"/>
                <a:cs typeface="Trebuchet MS"/>
              </a:rPr>
              <a:t>différentes.</a:t>
            </a:r>
            <a:endParaRPr lang="fr-FR" sz="1600" dirty="0">
              <a:solidFill>
                <a:srgbClr val="2B2E32"/>
              </a:solidFill>
              <a:latin typeface="Raleway" panose="020B0003030101060003" pitchFamily="34" charset="0"/>
              <a:cs typeface="Trebuchet MS"/>
            </a:endParaRPr>
          </a:p>
          <a:p>
            <a:pPr>
              <a:lnSpc>
                <a:spcPct val="100000"/>
              </a:lnSpc>
              <a:spcBef>
                <a:spcPts val="45"/>
              </a:spcBef>
            </a:pPr>
            <a:endParaRPr lang="fr-FR" sz="1600" dirty="0">
              <a:solidFill>
                <a:srgbClr val="2B2E32"/>
              </a:solidFill>
              <a:latin typeface="Raleway" panose="020B0003030101060003" pitchFamily="34" charset="0"/>
              <a:cs typeface="Trebuchet MS"/>
            </a:endParaRPr>
          </a:p>
          <a:p>
            <a:pPr marL="12700" marR="6350">
              <a:lnSpc>
                <a:spcPct val="115599"/>
              </a:lnSpc>
              <a:spcBef>
                <a:spcPts val="5"/>
              </a:spcBef>
            </a:pPr>
            <a:r>
              <a:rPr lang="fr-FR" sz="1600" spc="-60" dirty="0">
                <a:solidFill>
                  <a:srgbClr val="2B2E32"/>
                </a:solidFill>
                <a:latin typeface="Raleway" panose="020B0003030101060003" pitchFamily="34" charset="0"/>
                <a:cs typeface="Trebuchet MS"/>
              </a:rPr>
              <a:t>Il </a:t>
            </a:r>
            <a:r>
              <a:rPr lang="fr-FR" sz="1600" spc="35" dirty="0">
                <a:solidFill>
                  <a:srgbClr val="2B2E32"/>
                </a:solidFill>
                <a:latin typeface="Raleway" panose="020B0003030101060003" pitchFamily="34" charset="0"/>
                <a:cs typeface="Trebuchet MS"/>
              </a:rPr>
              <a:t>est </a:t>
            </a:r>
            <a:r>
              <a:rPr lang="fr-FR" sz="1600" spc="20" dirty="0">
                <a:solidFill>
                  <a:srgbClr val="2B2E32"/>
                </a:solidFill>
                <a:latin typeface="Raleway" panose="020B0003030101060003" pitchFamily="34" charset="0"/>
                <a:cs typeface="Trebuchet MS"/>
              </a:rPr>
              <a:t>préférable </a:t>
            </a:r>
            <a:r>
              <a:rPr lang="fr-FR" sz="1600" spc="100" dirty="0">
                <a:solidFill>
                  <a:srgbClr val="2B2E32"/>
                </a:solidFill>
                <a:latin typeface="Raleway" panose="020B0003030101060003" pitchFamily="34" charset="0"/>
                <a:cs typeface="Trebuchet MS"/>
              </a:rPr>
              <a:t>de </a:t>
            </a:r>
            <a:r>
              <a:rPr lang="fr-FR" sz="1600" spc="-40" dirty="0">
                <a:solidFill>
                  <a:srgbClr val="2B2E32"/>
                </a:solidFill>
                <a:latin typeface="Raleway" panose="020B0003030101060003" pitchFamily="34" charset="0"/>
                <a:cs typeface="Trebuchet MS"/>
              </a:rPr>
              <a:t>faire </a:t>
            </a:r>
            <a:r>
              <a:rPr lang="fr-FR" sz="1600" dirty="0">
                <a:solidFill>
                  <a:srgbClr val="2B2E32"/>
                </a:solidFill>
                <a:latin typeface="Raleway" panose="020B0003030101060003" pitchFamily="34" charset="0"/>
                <a:cs typeface="Trebuchet MS"/>
              </a:rPr>
              <a:t>réaliser </a:t>
            </a:r>
            <a:r>
              <a:rPr lang="fr-FR" sz="1600" spc="25" dirty="0">
                <a:solidFill>
                  <a:srgbClr val="2B2E32"/>
                </a:solidFill>
                <a:latin typeface="Raleway" panose="020B0003030101060003" pitchFamily="34" charset="0"/>
                <a:cs typeface="Trebuchet MS"/>
              </a:rPr>
              <a:t>l’ensemble </a:t>
            </a:r>
            <a:r>
              <a:rPr lang="fr-FR" sz="1600" spc="120" dirty="0">
                <a:solidFill>
                  <a:srgbClr val="2B2E32"/>
                </a:solidFill>
                <a:latin typeface="Raleway" panose="020B0003030101060003" pitchFamily="34" charset="0"/>
                <a:cs typeface="Trebuchet MS"/>
              </a:rPr>
              <a:t>des </a:t>
            </a:r>
            <a:r>
              <a:rPr lang="fr-FR" sz="1600" spc="50" dirty="0">
                <a:solidFill>
                  <a:srgbClr val="2B2E32"/>
                </a:solidFill>
                <a:latin typeface="Raleway" panose="020B0003030101060003" pitchFamily="34" charset="0"/>
                <a:cs typeface="Trebuchet MS"/>
              </a:rPr>
              <a:t>diagnostics </a:t>
            </a:r>
            <a:r>
              <a:rPr lang="fr-FR" sz="1600" spc="120" dirty="0">
                <a:solidFill>
                  <a:srgbClr val="2B2E32"/>
                </a:solidFill>
                <a:latin typeface="Raleway" panose="020B0003030101060003" pitchFamily="34" charset="0"/>
                <a:cs typeface="Trebuchet MS"/>
              </a:rPr>
              <a:t>dès </a:t>
            </a:r>
            <a:r>
              <a:rPr lang="fr-FR" sz="1600" spc="-10" dirty="0">
                <a:solidFill>
                  <a:srgbClr val="2B2E32"/>
                </a:solidFill>
                <a:latin typeface="Raleway" panose="020B0003030101060003" pitchFamily="34" charset="0"/>
                <a:cs typeface="Trebuchet MS"/>
              </a:rPr>
              <a:t>la </a:t>
            </a:r>
            <a:r>
              <a:rPr lang="fr-FR" sz="1600" spc="65" dirty="0">
                <a:solidFill>
                  <a:srgbClr val="2B2E32"/>
                </a:solidFill>
                <a:latin typeface="Raleway" panose="020B0003030101060003" pitchFamily="34" charset="0"/>
                <a:cs typeface="Trebuchet MS"/>
              </a:rPr>
              <a:t>mise </a:t>
            </a:r>
            <a:r>
              <a:rPr lang="fr-FR" sz="1600" spc="75" dirty="0">
                <a:solidFill>
                  <a:srgbClr val="2B2E32"/>
                </a:solidFill>
                <a:latin typeface="Raleway" panose="020B0003030101060003" pitchFamily="34" charset="0"/>
                <a:cs typeface="Trebuchet MS"/>
              </a:rPr>
              <a:t>en </a:t>
            </a:r>
            <a:r>
              <a:rPr lang="fr-FR" sz="1600" spc="35" dirty="0">
                <a:solidFill>
                  <a:srgbClr val="2B2E32"/>
                </a:solidFill>
                <a:latin typeface="Raleway" panose="020B0003030101060003" pitchFamily="34" charset="0"/>
                <a:cs typeface="Trebuchet MS"/>
              </a:rPr>
              <a:t>vente </a:t>
            </a:r>
            <a:r>
              <a:rPr lang="fr-FR" sz="1600" spc="110" dirty="0">
                <a:solidFill>
                  <a:srgbClr val="2B2E32"/>
                </a:solidFill>
                <a:latin typeface="Raleway" panose="020B0003030101060003" pitchFamily="34" charset="0"/>
                <a:cs typeface="Trebuchet MS"/>
              </a:rPr>
              <a:t>du </a:t>
            </a:r>
            <a:r>
              <a:rPr lang="fr-FR" sz="1600" spc="-50" dirty="0">
                <a:solidFill>
                  <a:srgbClr val="2B2E32"/>
                </a:solidFill>
                <a:latin typeface="Raleway" panose="020B0003030101060003" pitchFamily="34" charset="0"/>
                <a:cs typeface="Trebuchet MS"/>
              </a:rPr>
              <a:t>bien. </a:t>
            </a:r>
            <a:r>
              <a:rPr lang="fr-FR" sz="1600" spc="105" dirty="0">
                <a:solidFill>
                  <a:srgbClr val="2B2E32"/>
                </a:solidFill>
                <a:latin typeface="Raleway" panose="020B0003030101060003" pitchFamily="34" charset="0"/>
                <a:cs typeface="Trebuchet MS"/>
              </a:rPr>
              <a:t>En </a:t>
            </a:r>
            <a:r>
              <a:rPr lang="fr-FR" sz="1600" spc="-30" dirty="0">
                <a:solidFill>
                  <a:srgbClr val="2B2E32"/>
                </a:solidFill>
                <a:latin typeface="Raleway" panose="020B0003030101060003" pitchFamily="34" charset="0"/>
                <a:cs typeface="Trebuchet MS"/>
              </a:rPr>
              <a:t>effet, </a:t>
            </a:r>
            <a:r>
              <a:rPr lang="fr-FR" sz="1600" spc="120" dirty="0">
                <a:solidFill>
                  <a:srgbClr val="2B2E32"/>
                </a:solidFill>
                <a:latin typeface="Raleway" panose="020B0003030101060003" pitchFamily="34" charset="0"/>
                <a:cs typeface="Trebuchet MS"/>
              </a:rPr>
              <a:t>des </a:t>
            </a:r>
            <a:r>
              <a:rPr lang="fr-FR" sz="1600" spc="50" dirty="0">
                <a:solidFill>
                  <a:srgbClr val="2B2E32"/>
                </a:solidFill>
                <a:latin typeface="Raleway" panose="020B0003030101060003" pitchFamily="34" charset="0"/>
                <a:cs typeface="Trebuchet MS"/>
              </a:rPr>
              <a:t>diagnostics </a:t>
            </a:r>
            <a:r>
              <a:rPr lang="fr-FR" sz="1600" spc="30" dirty="0">
                <a:solidFill>
                  <a:srgbClr val="2B2E32"/>
                </a:solidFill>
                <a:latin typeface="Raleway" panose="020B0003030101060003" pitchFamily="34" charset="0"/>
                <a:cs typeface="Trebuchet MS"/>
              </a:rPr>
              <a:t>réalisés </a:t>
            </a:r>
            <a:r>
              <a:rPr lang="fr-FR" sz="1600" spc="35" dirty="0">
                <a:solidFill>
                  <a:srgbClr val="2B2E32"/>
                </a:solidFill>
                <a:latin typeface="Raleway" panose="020B0003030101060003" pitchFamily="34" charset="0"/>
                <a:cs typeface="Trebuchet MS"/>
              </a:rPr>
              <a:t>à </a:t>
            </a:r>
            <a:r>
              <a:rPr lang="fr-FR" sz="1600" spc="-10" dirty="0">
                <a:solidFill>
                  <a:srgbClr val="2B2E32"/>
                </a:solidFill>
                <a:latin typeface="Raleway" panose="020B0003030101060003" pitchFamily="34" charset="0"/>
                <a:cs typeface="Trebuchet MS"/>
              </a:rPr>
              <a:t>la </a:t>
            </a:r>
            <a:r>
              <a:rPr lang="fr-FR" sz="1600" spc="15" dirty="0">
                <a:solidFill>
                  <a:srgbClr val="2B2E32"/>
                </a:solidFill>
                <a:latin typeface="Raleway" panose="020B0003030101060003" pitchFamily="34" charset="0"/>
                <a:cs typeface="Trebuchet MS"/>
              </a:rPr>
              <a:t>dernière </a:t>
            </a:r>
            <a:r>
              <a:rPr lang="fr-FR" sz="1600" spc="20" dirty="0">
                <a:solidFill>
                  <a:srgbClr val="2B2E32"/>
                </a:solidFill>
                <a:latin typeface="Raleway" panose="020B0003030101060003" pitchFamily="34" charset="0"/>
                <a:cs typeface="Trebuchet MS"/>
              </a:rPr>
              <a:t>minute </a:t>
            </a:r>
            <a:r>
              <a:rPr lang="fr-FR" sz="1600" spc="5" dirty="0">
                <a:solidFill>
                  <a:srgbClr val="2B2E32"/>
                </a:solidFill>
                <a:latin typeface="Raleway" panose="020B0003030101060003" pitchFamily="34" charset="0"/>
                <a:cs typeface="Trebuchet MS"/>
              </a:rPr>
              <a:t>pourraient</a:t>
            </a:r>
            <a:r>
              <a:rPr lang="fr-FR" sz="1600" spc="-95" dirty="0">
                <a:solidFill>
                  <a:srgbClr val="2B2E32"/>
                </a:solidFill>
                <a:latin typeface="Raleway" panose="020B0003030101060003" pitchFamily="34" charset="0"/>
                <a:cs typeface="Trebuchet MS"/>
              </a:rPr>
              <a:t> </a:t>
            </a:r>
            <a:r>
              <a:rPr lang="fr-FR" sz="1600" spc="-15" dirty="0">
                <a:solidFill>
                  <a:srgbClr val="2B2E32"/>
                </a:solidFill>
                <a:latin typeface="Raleway" panose="020B0003030101060003" pitchFamily="34" charset="0"/>
                <a:cs typeface="Trebuchet MS"/>
              </a:rPr>
              <a:t>entraîner</a:t>
            </a:r>
            <a:r>
              <a:rPr lang="fr-FR" sz="1600" spc="-95" dirty="0">
                <a:solidFill>
                  <a:srgbClr val="2B2E32"/>
                </a:solidFill>
                <a:latin typeface="Raleway" panose="020B0003030101060003" pitchFamily="34" charset="0"/>
                <a:cs typeface="Trebuchet MS"/>
              </a:rPr>
              <a:t> </a:t>
            </a:r>
            <a:r>
              <a:rPr lang="fr-FR" sz="1600" spc="80" dirty="0">
                <a:solidFill>
                  <a:srgbClr val="2B2E32"/>
                </a:solidFill>
                <a:latin typeface="Raleway" panose="020B0003030101060003" pitchFamily="34" charset="0"/>
                <a:cs typeface="Trebuchet MS"/>
              </a:rPr>
              <a:t>une</a:t>
            </a:r>
            <a:r>
              <a:rPr lang="fr-FR" sz="1600" spc="-95" dirty="0">
                <a:solidFill>
                  <a:srgbClr val="2B2E32"/>
                </a:solidFill>
                <a:latin typeface="Raleway" panose="020B0003030101060003" pitchFamily="34" charset="0"/>
                <a:cs typeface="Trebuchet MS"/>
              </a:rPr>
              <a:t> </a:t>
            </a:r>
            <a:r>
              <a:rPr lang="fr-FR" sz="1600" spc="50" dirty="0">
                <a:solidFill>
                  <a:srgbClr val="2B2E32"/>
                </a:solidFill>
                <a:latin typeface="Raleway" panose="020B0003030101060003" pitchFamily="34" charset="0"/>
                <a:cs typeface="Trebuchet MS"/>
              </a:rPr>
              <a:t>nouvelle</a:t>
            </a:r>
            <a:r>
              <a:rPr lang="fr-FR" sz="1600" spc="-95" dirty="0">
                <a:solidFill>
                  <a:srgbClr val="2B2E32"/>
                </a:solidFill>
                <a:latin typeface="Raleway" panose="020B0003030101060003" pitchFamily="34" charset="0"/>
                <a:cs typeface="Trebuchet MS"/>
              </a:rPr>
              <a:t> </a:t>
            </a:r>
            <a:r>
              <a:rPr lang="fr-FR" sz="1600" spc="5" dirty="0">
                <a:solidFill>
                  <a:srgbClr val="2B2E32"/>
                </a:solidFill>
                <a:latin typeface="Raleway" panose="020B0003030101060003" pitchFamily="34" charset="0"/>
                <a:cs typeface="Trebuchet MS"/>
              </a:rPr>
              <a:t>négociation,</a:t>
            </a:r>
            <a:r>
              <a:rPr lang="fr-FR" sz="1600" spc="-95" dirty="0">
                <a:solidFill>
                  <a:srgbClr val="2B2E32"/>
                </a:solidFill>
                <a:latin typeface="Raleway" panose="020B0003030101060003" pitchFamily="34" charset="0"/>
                <a:cs typeface="Trebuchet MS"/>
              </a:rPr>
              <a:t> </a:t>
            </a:r>
            <a:r>
              <a:rPr lang="fr-FR" sz="1600" spc="10" dirty="0">
                <a:solidFill>
                  <a:srgbClr val="2B2E32"/>
                </a:solidFill>
                <a:latin typeface="Raleway" panose="020B0003030101060003" pitchFamily="34" charset="0"/>
                <a:cs typeface="Trebuchet MS"/>
              </a:rPr>
              <a:t>voire</a:t>
            </a:r>
            <a:r>
              <a:rPr lang="fr-FR" sz="1600" spc="-95" dirty="0">
                <a:solidFill>
                  <a:srgbClr val="2B2E32"/>
                </a:solidFill>
                <a:latin typeface="Raleway" panose="020B0003030101060003" pitchFamily="34" charset="0"/>
                <a:cs typeface="Trebuchet MS"/>
              </a:rPr>
              <a:t> </a:t>
            </a:r>
            <a:r>
              <a:rPr lang="fr-FR" sz="1600" spc="80" dirty="0">
                <a:solidFill>
                  <a:srgbClr val="2B2E32"/>
                </a:solidFill>
                <a:latin typeface="Raleway" panose="020B0003030101060003" pitchFamily="34" charset="0"/>
                <a:cs typeface="Trebuchet MS"/>
              </a:rPr>
              <a:t>un</a:t>
            </a:r>
            <a:r>
              <a:rPr lang="fr-FR" sz="1600" spc="-90" dirty="0">
                <a:solidFill>
                  <a:srgbClr val="2B2E32"/>
                </a:solidFill>
                <a:latin typeface="Raleway" panose="020B0003030101060003" pitchFamily="34" charset="0"/>
                <a:cs typeface="Trebuchet MS"/>
              </a:rPr>
              <a:t> </a:t>
            </a:r>
            <a:r>
              <a:rPr lang="fr-FR" sz="1600" spc="80" dirty="0">
                <a:solidFill>
                  <a:srgbClr val="2B2E32"/>
                </a:solidFill>
                <a:latin typeface="Raleway" panose="020B0003030101060003" pitchFamily="34" charset="0"/>
                <a:cs typeface="Trebuchet MS"/>
              </a:rPr>
              <a:t>abandon</a:t>
            </a:r>
            <a:r>
              <a:rPr lang="fr-FR" sz="1600" spc="-95" dirty="0">
                <a:solidFill>
                  <a:srgbClr val="2B2E32"/>
                </a:solidFill>
                <a:latin typeface="Raleway" panose="020B0003030101060003" pitchFamily="34" charset="0"/>
                <a:cs typeface="Trebuchet MS"/>
              </a:rPr>
              <a:t> </a:t>
            </a:r>
            <a:r>
              <a:rPr lang="fr-FR" sz="1600" spc="110" dirty="0">
                <a:solidFill>
                  <a:srgbClr val="2B2E32"/>
                </a:solidFill>
                <a:latin typeface="Raleway" panose="020B0003030101060003" pitchFamily="34" charset="0"/>
                <a:cs typeface="Trebuchet MS"/>
              </a:rPr>
              <a:t>du</a:t>
            </a:r>
            <a:r>
              <a:rPr lang="fr-FR" sz="1600" spc="-95" dirty="0">
                <a:solidFill>
                  <a:srgbClr val="2B2E32"/>
                </a:solidFill>
                <a:latin typeface="Raleway" panose="020B0003030101060003" pitchFamily="34" charset="0"/>
                <a:cs typeface="Trebuchet MS"/>
              </a:rPr>
              <a:t> </a:t>
            </a:r>
            <a:r>
              <a:rPr lang="fr-FR" sz="1600" spc="-35" dirty="0">
                <a:solidFill>
                  <a:srgbClr val="2B2E32"/>
                </a:solidFill>
                <a:latin typeface="Raleway" panose="020B0003030101060003" pitchFamily="34" charset="0"/>
                <a:cs typeface="Trebuchet MS"/>
              </a:rPr>
              <a:t>projet</a:t>
            </a:r>
            <a:r>
              <a:rPr lang="fr-FR" sz="1600" spc="-95" dirty="0">
                <a:solidFill>
                  <a:srgbClr val="2B2E32"/>
                </a:solidFill>
                <a:latin typeface="Raleway" panose="020B0003030101060003" pitchFamily="34" charset="0"/>
                <a:cs typeface="Trebuchet MS"/>
              </a:rPr>
              <a:t> </a:t>
            </a:r>
            <a:r>
              <a:rPr lang="fr-FR" sz="1600" spc="20" dirty="0">
                <a:solidFill>
                  <a:srgbClr val="2B2E32"/>
                </a:solidFill>
                <a:latin typeface="Raleway" panose="020B0003030101060003" pitchFamily="34" charset="0"/>
                <a:cs typeface="Trebuchet MS"/>
              </a:rPr>
              <a:t>par</a:t>
            </a:r>
            <a:r>
              <a:rPr lang="fr-FR" sz="1600" spc="-95" dirty="0">
                <a:solidFill>
                  <a:srgbClr val="2B2E32"/>
                </a:solidFill>
                <a:latin typeface="Raleway" panose="020B0003030101060003" pitchFamily="34" charset="0"/>
                <a:cs typeface="Trebuchet MS"/>
              </a:rPr>
              <a:t> </a:t>
            </a:r>
            <a:r>
              <a:rPr lang="fr-FR" sz="1600" spc="-30" dirty="0">
                <a:solidFill>
                  <a:srgbClr val="2B2E32"/>
                </a:solidFill>
                <a:latin typeface="Raleway" panose="020B0003030101060003" pitchFamily="34" charset="0"/>
                <a:cs typeface="Trebuchet MS"/>
              </a:rPr>
              <a:t>l’acquéreur.</a:t>
            </a:r>
            <a:endParaRPr lang="fr-FR" sz="1600" dirty="0">
              <a:solidFill>
                <a:srgbClr val="2B2E32"/>
              </a:solidFill>
              <a:latin typeface="Raleway" panose="020B0003030101060003" pitchFamily="34" charset="0"/>
              <a:cs typeface="Trebuchet MS"/>
            </a:endParaRPr>
          </a:p>
          <a:p>
            <a:pPr>
              <a:lnSpc>
                <a:spcPct val="100000"/>
              </a:lnSpc>
              <a:spcBef>
                <a:spcPts val="45"/>
              </a:spcBef>
            </a:pPr>
            <a:endParaRPr lang="fr-FR" sz="1600" dirty="0">
              <a:solidFill>
                <a:srgbClr val="2B2E32"/>
              </a:solidFill>
              <a:latin typeface="Raleway" panose="020B0003030101060003" pitchFamily="34" charset="0"/>
              <a:cs typeface="Trebuchet MS"/>
            </a:endParaRPr>
          </a:p>
          <a:p>
            <a:pPr marL="12700" marR="5080">
              <a:lnSpc>
                <a:spcPct val="115599"/>
              </a:lnSpc>
              <a:tabLst>
                <a:tab pos="14292580" algn="l"/>
              </a:tabLst>
            </a:pPr>
            <a:r>
              <a:rPr lang="fr-FR" sz="1600" spc="140" dirty="0">
                <a:solidFill>
                  <a:srgbClr val="2B2E32"/>
                </a:solidFill>
                <a:latin typeface="Raleway" panose="020B0003030101060003" pitchFamily="34" charset="0"/>
                <a:cs typeface="Trebuchet MS"/>
              </a:rPr>
              <a:t>Un </a:t>
            </a:r>
            <a:r>
              <a:rPr lang="fr-FR" sz="1600" spc="70" dirty="0">
                <a:solidFill>
                  <a:srgbClr val="2B2E32"/>
                </a:solidFill>
                <a:latin typeface="Raleway" panose="020B0003030101060003" pitchFamily="34" charset="0"/>
                <a:cs typeface="Trebuchet MS"/>
              </a:rPr>
              <a:t>seul </a:t>
            </a:r>
            <a:r>
              <a:rPr lang="fr-FR" sz="1600" spc="-25" dirty="0">
                <a:solidFill>
                  <a:srgbClr val="2B2E32"/>
                </a:solidFill>
                <a:latin typeface="Raleway" panose="020B0003030101060003" pitchFamily="34" charset="0"/>
                <a:cs typeface="Trebuchet MS"/>
              </a:rPr>
              <a:t>et </a:t>
            </a:r>
            <a:r>
              <a:rPr lang="fr-FR" sz="1600" spc="125" dirty="0">
                <a:solidFill>
                  <a:srgbClr val="2B2E32"/>
                </a:solidFill>
                <a:latin typeface="Raleway" panose="020B0003030101060003" pitchFamily="34" charset="0"/>
                <a:cs typeface="Trebuchet MS"/>
              </a:rPr>
              <a:t>même </a:t>
            </a:r>
            <a:r>
              <a:rPr lang="fr-FR" sz="1600" spc="40" dirty="0">
                <a:solidFill>
                  <a:srgbClr val="2B2E32"/>
                </a:solidFill>
                <a:latin typeface="Raleway" panose="020B0003030101060003" pitchFamily="34" charset="0"/>
                <a:cs typeface="Trebuchet MS"/>
              </a:rPr>
              <a:t>diagnostiqueur </a:t>
            </a:r>
            <a:r>
              <a:rPr lang="fr-FR" sz="1600" spc="30" dirty="0">
                <a:solidFill>
                  <a:srgbClr val="2B2E32"/>
                </a:solidFill>
                <a:latin typeface="Raleway" panose="020B0003030101060003" pitchFamily="34" charset="0"/>
                <a:cs typeface="Trebuchet MS"/>
              </a:rPr>
              <a:t>pourra </a:t>
            </a:r>
            <a:r>
              <a:rPr lang="fr-FR" sz="1600" dirty="0">
                <a:solidFill>
                  <a:srgbClr val="2B2E32"/>
                </a:solidFill>
                <a:latin typeface="Raleway" panose="020B0003030101060003" pitchFamily="34" charset="0"/>
                <a:cs typeface="Trebuchet MS"/>
              </a:rPr>
              <a:t>réaliser </a:t>
            </a:r>
            <a:r>
              <a:rPr lang="fr-FR" sz="1600" spc="25" dirty="0">
                <a:solidFill>
                  <a:srgbClr val="2B2E32"/>
                </a:solidFill>
                <a:latin typeface="Raleway" panose="020B0003030101060003" pitchFamily="34" charset="0"/>
                <a:cs typeface="Trebuchet MS"/>
              </a:rPr>
              <a:t>l’ensemble </a:t>
            </a:r>
            <a:r>
              <a:rPr lang="fr-FR" sz="1600" spc="120" dirty="0">
                <a:solidFill>
                  <a:srgbClr val="2B2E32"/>
                </a:solidFill>
                <a:latin typeface="Raleway" panose="020B0003030101060003" pitchFamily="34" charset="0"/>
                <a:cs typeface="Trebuchet MS"/>
              </a:rPr>
              <a:t>des </a:t>
            </a:r>
            <a:r>
              <a:rPr lang="fr-FR" sz="1600" spc="50" dirty="0">
                <a:solidFill>
                  <a:srgbClr val="2B2E32"/>
                </a:solidFill>
                <a:latin typeface="Raleway" panose="020B0003030101060003" pitchFamily="34" charset="0"/>
                <a:cs typeface="Trebuchet MS"/>
              </a:rPr>
              <a:t>diagnostics </a:t>
            </a:r>
            <a:r>
              <a:rPr lang="fr-FR" sz="1600" spc="35" dirty="0">
                <a:solidFill>
                  <a:srgbClr val="2B2E32"/>
                </a:solidFill>
                <a:latin typeface="Raleway" panose="020B0003030101060003" pitchFamily="34" charset="0"/>
                <a:cs typeface="Trebuchet MS"/>
              </a:rPr>
              <a:t>à </a:t>
            </a:r>
            <a:r>
              <a:rPr lang="fr-FR" sz="1600" spc="-15" dirty="0">
                <a:solidFill>
                  <a:srgbClr val="2B2E32"/>
                </a:solidFill>
                <a:latin typeface="Raleway" panose="020B0003030101060003" pitchFamily="34" charset="0"/>
                <a:cs typeface="Trebuchet MS"/>
              </a:rPr>
              <a:t>l’exception </a:t>
            </a:r>
            <a:r>
              <a:rPr lang="fr-FR" sz="1600" spc="110" dirty="0">
                <a:solidFill>
                  <a:srgbClr val="2B2E32"/>
                </a:solidFill>
                <a:latin typeface="Raleway" panose="020B0003030101060003" pitchFamily="34" charset="0"/>
                <a:cs typeface="Trebuchet MS"/>
              </a:rPr>
              <a:t>du</a:t>
            </a:r>
            <a:r>
              <a:rPr lang="fr-FR" sz="1600" spc="-45" dirty="0">
                <a:solidFill>
                  <a:srgbClr val="2B2E32"/>
                </a:solidFill>
                <a:latin typeface="Raleway" panose="020B0003030101060003" pitchFamily="34" charset="0"/>
                <a:cs typeface="Trebuchet MS"/>
              </a:rPr>
              <a:t> </a:t>
            </a:r>
            <a:r>
              <a:rPr lang="fr-FR" sz="1600" spc="25" dirty="0">
                <a:solidFill>
                  <a:srgbClr val="2B2E32"/>
                </a:solidFill>
                <a:latin typeface="Raleway" panose="020B0003030101060003" pitchFamily="34" charset="0"/>
                <a:cs typeface="Trebuchet MS"/>
              </a:rPr>
              <a:t>contrôle</a:t>
            </a:r>
            <a:r>
              <a:rPr lang="fr-FR" sz="1600" spc="45" dirty="0">
                <a:solidFill>
                  <a:srgbClr val="2B2E32"/>
                </a:solidFill>
                <a:latin typeface="Raleway" panose="020B0003030101060003" pitchFamily="34" charset="0"/>
                <a:cs typeface="Trebuchet MS"/>
              </a:rPr>
              <a:t> </a:t>
            </a:r>
            <a:r>
              <a:rPr lang="fr-FR" sz="1600" spc="30" dirty="0">
                <a:solidFill>
                  <a:srgbClr val="2B2E32"/>
                </a:solidFill>
                <a:latin typeface="Raleway" panose="020B0003030101060003" pitchFamily="34" charset="0"/>
                <a:cs typeface="Trebuchet MS"/>
              </a:rPr>
              <a:t>d’assainissement </a:t>
            </a:r>
            <a:r>
              <a:rPr lang="fr-FR" sz="1600" dirty="0">
                <a:solidFill>
                  <a:srgbClr val="2B2E32"/>
                </a:solidFill>
                <a:latin typeface="Raleway" panose="020B0003030101060003" pitchFamily="34" charset="0"/>
                <a:cs typeface="Trebuchet MS"/>
              </a:rPr>
              <a:t>(l’organisme </a:t>
            </a:r>
            <a:r>
              <a:rPr lang="fr-FR" sz="1600" spc="75" dirty="0">
                <a:solidFill>
                  <a:srgbClr val="2B2E32"/>
                </a:solidFill>
                <a:latin typeface="Raleway" panose="020B0003030101060003" pitchFamily="34" charset="0"/>
                <a:cs typeface="Trebuchet MS"/>
              </a:rPr>
              <a:t>en </a:t>
            </a:r>
            <a:r>
              <a:rPr lang="fr-FR" sz="1600" spc="70" dirty="0">
                <a:solidFill>
                  <a:srgbClr val="2B2E32"/>
                </a:solidFill>
                <a:latin typeface="Raleway" panose="020B0003030101060003" pitchFamily="34" charset="0"/>
                <a:cs typeface="Trebuchet MS"/>
              </a:rPr>
              <a:t>charge</a:t>
            </a:r>
            <a:r>
              <a:rPr lang="fr-FR" sz="1600" spc="-30" dirty="0">
                <a:solidFill>
                  <a:srgbClr val="2B2E32"/>
                </a:solidFill>
                <a:latin typeface="Raleway" panose="020B0003030101060003" pitchFamily="34" charset="0"/>
                <a:cs typeface="Trebuchet MS"/>
              </a:rPr>
              <a:t> </a:t>
            </a:r>
            <a:r>
              <a:rPr lang="fr-FR" sz="1600" spc="100" dirty="0">
                <a:solidFill>
                  <a:srgbClr val="2B2E32"/>
                </a:solidFill>
                <a:latin typeface="Raleway" panose="020B0003030101060003" pitchFamily="34" charset="0"/>
                <a:cs typeface="Trebuchet MS"/>
              </a:rPr>
              <a:t>de </a:t>
            </a:r>
            <a:r>
              <a:rPr lang="fr-FR" sz="1600" spc="90" dirty="0">
                <a:solidFill>
                  <a:srgbClr val="2B2E32"/>
                </a:solidFill>
                <a:latin typeface="Raleway" panose="020B0003030101060003" pitchFamily="34" charset="0"/>
                <a:cs typeface="Trebuchet MS"/>
              </a:rPr>
              <a:t>ce</a:t>
            </a:r>
            <a:r>
              <a:rPr lang="fr-FR" sz="1600" spc="-95" dirty="0">
                <a:solidFill>
                  <a:srgbClr val="2B2E32"/>
                </a:solidFill>
                <a:latin typeface="Raleway" panose="020B0003030101060003" pitchFamily="34" charset="0"/>
                <a:cs typeface="Trebuchet MS"/>
              </a:rPr>
              <a:t> </a:t>
            </a:r>
            <a:r>
              <a:rPr lang="fr-FR" sz="1600" spc="25" dirty="0">
                <a:solidFill>
                  <a:srgbClr val="2B2E32"/>
                </a:solidFill>
                <a:latin typeface="Raleway" panose="020B0003030101060003" pitchFamily="34" charset="0"/>
                <a:cs typeface="Trebuchet MS"/>
              </a:rPr>
              <a:t>contrôle</a:t>
            </a:r>
            <a:r>
              <a:rPr lang="fr-FR" sz="1600" spc="-95" dirty="0">
                <a:solidFill>
                  <a:srgbClr val="2B2E32"/>
                </a:solidFill>
                <a:latin typeface="Raleway" panose="020B0003030101060003" pitchFamily="34" charset="0"/>
                <a:cs typeface="Trebuchet MS"/>
              </a:rPr>
              <a:t> </a:t>
            </a:r>
            <a:r>
              <a:rPr lang="fr-FR" sz="1600" spc="95" dirty="0">
                <a:solidFill>
                  <a:srgbClr val="2B2E32"/>
                </a:solidFill>
                <a:latin typeface="Raleway" panose="020B0003030101060003" pitchFamily="34" charset="0"/>
                <a:cs typeface="Trebuchet MS"/>
              </a:rPr>
              <a:t>dépend</a:t>
            </a:r>
            <a:r>
              <a:rPr lang="fr-FR" sz="1600" spc="-95" dirty="0">
                <a:solidFill>
                  <a:srgbClr val="2B2E32"/>
                </a:solidFill>
                <a:latin typeface="Raleway" panose="020B0003030101060003" pitchFamily="34" charset="0"/>
                <a:cs typeface="Trebuchet MS"/>
              </a:rPr>
              <a:t> </a:t>
            </a:r>
            <a:r>
              <a:rPr lang="fr-FR" sz="1600" spc="100" dirty="0">
                <a:solidFill>
                  <a:srgbClr val="2B2E32"/>
                </a:solidFill>
                <a:latin typeface="Raleway" panose="020B0003030101060003" pitchFamily="34" charset="0"/>
                <a:cs typeface="Trebuchet MS"/>
              </a:rPr>
              <a:t>de</a:t>
            </a:r>
            <a:r>
              <a:rPr lang="fr-FR" sz="1600" spc="-95" dirty="0">
                <a:solidFill>
                  <a:srgbClr val="2B2E32"/>
                </a:solidFill>
                <a:latin typeface="Raleway" panose="020B0003030101060003" pitchFamily="34" charset="0"/>
                <a:cs typeface="Trebuchet MS"/>
              </a:rPr>
              <a:t> </a:t>
            </a:r>
            <a:r>
              <a:rPr lang="fr-FR" sz="1600" spc="10" dirty="0">
                <a:solidFill>
                  <a:srgbClr val="2B2E32"/>
                </a:solidFill>
                <a:latin typeface="Raleway" panose="020B0003030101060003" pitchFamily="34" charset="0"/>
                <a:cs typeface="Trebuchet MS"/>
              </a:rPr>
              <a:t>votre</a:t>
            </a:r>
            <a:r>
              <a:rPr lang="fr-FR" sz="1600" spc="-95" dirty="0">
                <a:solidFill>
                  <a:srgbClr val="2B2E32"/>
                </a:solidFill>
                <a:latin typeface="Raleway" panose="020B0003030101060003" pitchFamily="34" charset="0"/>
                <a:cs typeface="Trebuchet MS"/>
              </a:rPr>
              <a:t> </a:t>
            </a:r>
            <a:r>
              <a:rPr lang="fr-FR" sz="1600" spc="-5" dirty="0">
                <a:solidFill>
                  <a:srgbClr val="2B2E32"/>
                </a:solidFill>
                <a:latin typeface="Raleway" panose="020B0003030101060003" pitchFamily="34" charset="0"/>
                <a:cs typeface="Trebuchet MS"/>
              </a:rPr>
              <a:t>lieu</a:t>
            </a:r>
            <a:r>
              <a:rPr lang="fr-FR" sz="1600" spc="-95" dirty="0">
                <a:solidFill>
                  <a:srgbClr val="2B2E32"/>
                </a:solidFill>
                <a:latin typeface="Raleway" panose="020B0003030101060003" pitchFamily="34" charset="0"/>
                <a:cs typeface="Trebuchet MS"/>
              </a:rPr>
              <a:t> </a:t>
            </a:r>
            <a:r>
              <a:rPr lang="fr-FR" sz="1600" spc="-45" dirty="0">
                <a:solidFill>
                  <a:srgbClr val="2B2E32"/>
                </a:solidFill>
                <a:latin typeface="Raleway" panose="020B0003030101060003" pitchFamily="34" charset="0"/>
                <a:cs typeface="Trebuchet MS"/>
              </a:rPr>
              <a:t>d’habitation).</a:t>
            </a:r>
            <a:endParaRPr lang="fr-FR" sz="1600" dirty="0">
              <a:solidFill>
                <a:srgbClr val="2B2E32"/>
              </a:solidFill>
              <a:latin typeface="Raleway" panose="020B0003030101060003" pitchFamily="34" charset="0"/>
              <a:cs typeface="Trebuchet MS"/>
            </a:endParaRPr>
          </a:p>
        </p:txBody>
      </p:sp>
      <p:grpSp>
        <p:nvGrpSpPr>
          <p:cNvPr id="38" name="Groupe 37">
            <a:extLst>
              <a:ext uri="{FF2B5EF4-FFF2-40B4-BE49-F238E27FC236}">
                <a16:creationId xmlns:a16="http://schemas.microsoft.com/office/drawing/2014/main" id="{D72D9AC5-5BA1-624E-A1D2-576362CAD3B6}"/>
              </a:ext>
            </a:extLst>
          </p:cNvPr>
          <p:cNvGrpSpPr/>
          <p:nvPr/>
        </p:nvGrpSpPr>
        <p:grpSpPr>
          <a:xfrm>
            <a:off x="843655" y="6161734"/>
            <a:ext cx="3262650" cy="1821332"/>
            <a:chOff x="1592425" y="7669461"/>
            <a:chExt cx="3262650" cy="1821332"/>
          </a:xfrm>
        </p:grpSpPr>
        <p:sp>
          <p:nvSpPr>
            <p:cNvPr id="43" name="object 3">
              <a:extLst>
                <a:ext uri="{FF2B5EF4-FFF2-40B4-BE49-F238E27FC236}">
                  <a16:creationId xmlns:a16="http://schemas.microsoft.com/office/drawing/2014/main" id="{15CC93D4-8928-3A44-9D53-D1458338A8DE}"/>
                </a:ext>
              </a:extLst>
            </p:cNvPr>
            <p:cNvSpPr txBox="1"/>
            <p:nvPr/>
          </p:nvSpPr>
          <p:spPr>
            <a:xfrm>
              <a:off x="1905000" y="7669461"/>
              <a:ext cx="2950075" cy="1821332"/>
            </a:xfrm>
            <a:prstGeom prst="rect">
              <a:avLst/>
            </a:prstGeom>
          </p:spPr>
          <p:txBody>
            <a:bodyPr vert="horz" wrap="square" lIns="0" tIns="12700" rIns="0" bIns="0" rtlCol="0">
              <a:spAutoFit/>
            </a:bodyPr>
            <a:lstStyle/>
            <a:p>
              <a:pPr marL="12700" marR="6985">
                <a:lnSpc>
                  <a:spcPct val="115599"/>
                </a:lnSpc>
                <a:spcBef>
                  <a:spcPts val="100"/>
                </a:spcBef>
              </a:pPr>
              <a:r>
                <a:rPr lang="fr-FR" sz="2000" dirty="0">
                  <a:solidFill>
                    <a:srgbClr val="2B2E32"/>
                  </a:solidFill>
                  <a:latin typeface="Raleway" panose="020B0003030101060003" pitchFamily="34" charset="0"/>
                  <a:cs typeface="Trebuchet MS"/>
                </a:rPr>
                <a:t>Carrez</a:t>
              </a:r>
            </a:p>
            <a:p>
              <a:pPr marL="12700" marR="6985">
                <a:lnSpc>
                  <a:spcPct val="115599"/>
                </a:lnSpc>
                <a:spcBef>
                  <a:spcPts val="100"/>
                </a:spcBef>
              </a:pPr>
              <a:r>
                <a:rPr lang="fr-FR" sz="2000" dirty="0">
                  <a:solidFill>
                    <a:srgbClr val="2B2E32"/>
                  </a:solidFill>
                  <a:latin typeface="Raleway" panose="020B0003030101060003" pitchFamily="34" charset="0"/>
                  <a:cs typeface="Trebuchet MS"/>
                </a:rPr>
                <a:t>Amiante</a:t>
              </a:r>
            </a:p>
            <a:p>
              <a:pPr marL="12700" marR="6985">
                <a:lnSpc>
                  <a:spcPct val="115599"/>
                </a:lnSpc>
                <a:spcBef>
                  <a:spcPts val="100"/>
                </a:spcBef>
              </a:pPr>
              <a:r>
                <a:rPr lang="fr-FR" sz="2000" dirty="0">
                  <a:solidFill>
                    <a:srgbClr val="2B2E32"/>
                  </a:solidFill>
                  <a:latin typeface="Raleway" panose="020B0003030101060003" pitchFamily="34" charset="0"/>
                  <a:cs typeface="Trebuchet MS"/>
                </a:rPr>
                <a:t>Plomb</a:t>
              </a:r>
            </a:p>
            <a:p>
              <a:pPr marL="12700" marR="6985">
                <a:lnSpc>
                  <a:spcPct val="115599"/>
                </a:lnSpc>
                <a:spcBef>
                  <a:spcPts val="100"/>
                </a:spcBef>
              </a:pPr>
              <a:r>
                <a:rPr lang="fr-FR" sz="2000" dirty="0">
                  <a:solidFill>
                    <a:srgbClr val="2B2E32"/>
                  </a:solidFill>
                  <a:latin typeface="Raleway" panose="020B0003030101060003" pitchFamily="34" charset="0"/>
                  <a:cs typeface="Trebuchet MS"/>
                </a:rPr>
                <a:t>Termites</a:t>
              </a:r>
            </a:p>
            <a:p>
              <a:pPr marL="12700" marR="6985">
                <a:lnSpc>
                  <a:spcPct val="115599"/>
                </a:lnSpc>
                <a:spcBef>
                  <a:spcPts val="100"/>
                </a:spcBef>
              </a:pPr>
              <a:r>
                <a:rPr lang="fr-FR" sz="2000" dirty="0">
                  <a:solidFill>
                    <a:srgbClr val="2B2E32"/>
                  </a:solidFill>
                  <a:latin typeface="Raleway" panose="020B0003030101060003" pitchFamily="34" charset="0"/>
                  <a:cs typeface="Trebuchet MS"/>
                </a:rPr>
                <a:t>État des Risques</a:t>
              </a:r>
            </a:p>
          </p:txBody>
        </p:sp>
        <p:pic>
          <p:nvPicPr>
            <p:cNvPr id="49" name="Image 48">
              <a:extLst>
                <a:ext uri="{FF2B5EF4-FFF2-40B4-BE49-F238E27FC236}">
                  <a16:creationId xmlns:a16="http://schemas.microsoft.com/office/drawing/2014/main" id="{85F1173C-9B68-DC4F-9AAC-AEC4F6F42BB4}"/>
                </a:ext>
              </a:extLst>
            </p:cNvPr>
            <p:cNvPicPr>
              <a:picLocks noChangeAspect="1"/>
            </p:cNvPicPr>
            <p:nvPr/>
          </p:nvPicPr>
          <p:blipFill>
            <a:blip r:embed="rId4"/>
            <a:stretch>
              <a:fillRect/>
            </a:stretch>
          </p:blipFill>
          <p:spPr>
            <a:xfrm>
              <a:off x="1598272" y="7810500"/>
              <a:ext cx="167950" cy="119369"/>
            </a:xfrm>
            <a:prstGeom prst="rect">
              <a:avLst/>
            </a:prstGeom>
          </p:spPr>
        </p:pic>
        <p:pic>
          <p:nvPicPr>
            <p:cNvPr id="50" name="Image 49">
              <a:extLst>
                <a:ext uri="{FF2B5EF4-FFF2-40B4-BE49-F238E27FC236}">
                  <a16:creationId xmlns:a16="http://schemas.microsoft.com/office/drawing/2014/main" id="{F379E343-9D37-594B-9F93-F0B0DDF1EF34}"/>
                </a:ext>
              </a:extLst>
            </p:cNvPr>
            <p:cNvPicPr>
              <a:picLocks noChangeAspect="1"/>
            </p:cNvPicPr>
            <p:nvPr/>
          </p:nvPicPr>
          <p:blipFill>
            <a:blip r:embed="rId4"/>
            <a:stretch>
              <a:fillRect/>
            </a:stretch>
          </p:blipFill>
          <p:spPr>
            <a:xfrm>
              <a:off x="1598272" y="8191234"/>
              <a:ext cx="167950" cy="119369"/>
            </a:xfrm>
            <a:prstGeom prst="rect">
              <a:avLst/>
            </a:prstGeom>
          </p:spPr>
        </p:pic>
        <p:pic>
          <p:nvPicPr>
            <p:cNvPr id="54" name="Image 53">
              <a:extLst>
                <a:ext uri="{FF2B5EF4-FFF2-40B4-BE49-F238E27FC236}">
                  <a16:creationId xmlns:a16="http://schemas.microsoft.com/office/drawing/2014/main" id="{BD79F41C-98CC-F845-911E-1C108B57E954}"/>
                </a:ext>
              </a:extLst>
            </p:cNvPr>
            <p:cNvPicPr>
              <a:picLocks noChangeAspect="1"/>
            </p:cNvPicPr>
            <p:nvPr/>
          </p:nvPicPr>
          <p:blipFill>
            <a:blip r:embed="rId4"/>
            <a:stretch>
              <a:fillRect/>
            </a:stretch>
          </p:blipFill>
          <p:spPr>
            <a:xfrm>
              <a:off x="1592425" y="8552599"/>
              <a:ext cx="167950" cy="119369"/>
            </a:xfrm>
            <a:prstGeom prst="rect">
              <a:avLst/>
            </a:prstGeom>
          </p:spPr>
        </p:pic>
        <p:pic>
          <p:nvPicPr>
            <p:cNvPr id="55" name="Image 54">
              <a:extLst>
                <a:ext uri="{FF2B5EF4-FFF2-40B4-BE49-F238E27FC236}">
                  <a16:creationId xmlns:a16="http://schemas.microsoft.com/office/drawing/2014/main" id="{2717860C-D9CA-6642-BE53-BBB07AEE6890}"/>
                </a:ext>
              </a:extLst>
            </p:cNvPr>
            <p:cNvPicPr>
              <a:picLocks noChangeAspect="1"/>
            </p:cNvPicPr>
            <p:nvPr/>
          </p:nvPicPr>
          <p:blipFill>
            <a:blip r:embed="rId4"/>
            <a:stretch>
              <a:fillRect/>
            </a:stretch>
          </p:blipFill>
          <p:spPr>
            <a:xfrm>
              <a:off x="1592425" y="8933333"/>
              <a:ext cx="167950" cy="119369"/>
            </a:xfrm>
            <a:prstGeom prst="rect">
              <a:avLst/>
            </a:prstGeom>
          </p:spPr>
        </p:pic>
        <p:pic>
          <p:nvPicPr>
            <p:cNvPr id="56" name="Image 55">
              <a:extLst>
                <a:ext uri="{FF2B5EF4-FFF2-40B4-BE49-F238E27FC236}">
                  <a16:creationId xmlns:a16="http://schemas.microsoft.com/office/drawing/2014/main" id="{901D77CD-E811-E34B-94E4-CEB314F46DD9}"/>
                </a:ext>
              </a:extLst>
            </p:cNvPr>
            <p:cNvPicPr>
              <a:picLocks noChangeAspect="1"/>
            </p:cNvPicPr>
            <p:nvPr/>
          </p:nvPicPr>
          <p:blipFill>
            <a:blip r:embed="rId4"/>
            <a:stretch>
              <a:fillRect/>
            </a:stretch>
          </p:blipFill>
          <p:spPr>
            <a:xfrm>
              <a:off x="1592425" y="9291126"/>
              <a:ext cx="167950" cy="119369"/>
            </a:xfrm>
            <a:prstGeom prst="rect">
              <a:avLst/>
            </a:prstGeom>
          </p:spPr>
        </p:pic>
      </p:grpSp>
      <p:grpSp>
        <p:nvGrpSpPr>
          <p:cNvPr id="57" name="Groupe 56">
            <a:extLst>
              <a:ext uri="{FF2B5EF4-FFF2-40B4-BE49-F238E27FC236}">
                <a16:creationId xmlns:a16="http://schemas.microsoft.com/office/drawing/2014/main" id="{6F94DFBC-F068-1147-BF84-9B982CB703F5}"/>
              </a:ext>
            </a:extLst>
          </p:cNvPr>
          <p:cNvGrpSpPr/>
          <p:nvPr/>
        </p:nvGrpSpPr>
        <p:grpSpPr>
          <a:xfrm>
            <a:off x="4213707" y="6115182"/>
            <a:ext cx="4992965" cy="1821332"/>
            <a:chOff x="5446435" y="7622909"/>
            <a:chExt cx="4992965" cy="1821332"/>
          </a:xfrm>
        </p:grpSpPr>
        <p:sp>
          <p:nvSpPr>
            <p:cNvPr id="58" name="object 3">
              <a:extLst>
                <a:ext uri="{FF2B5EF4-FFF2-40B4-BE49-F238E27FC236}">
                  <a16:creationId xmlns:a16="http://schemas.microsoft.com/office/drawing/2014/main" id="{B9F9D9F4-8683-A041-A3BD-D67144125C00}"/>
                </a:ext>
              </a:extLst>
            </p:cNvPr>
            <p:cNvSpPr txBox="1"/>
            <p:nvPr/>
          </p:nvSpPr>
          <p:spPr>
            <a:xfrm>
              <a:off x="5755495" y="7622909"/>
              <a:ext cx="4683905" cy="1821332"/>
            </a:xfrm>
            <a:prstGeom prst="rect">
              <a:avLst/>
            </a:prstGeom>
          </p:spPr>
          <p:txBody>
            <a:bodyPr vert="horz" wrap="square" lIns="0" tIns="12700" rIns="0" bIns="0" rtlCol="0">
              <a:spAutoFit/>
            </a:bodyPr>
            <a:lstStyle/>
            <a:p>
              <a:pPr marL="12700" marR="6985">
                <a:lnSpc>
                  <a:spcPct val="115599"/>
                </a:lnSpc>
                <a:spcBef>
                  <a:spcPts val="100"/>
                </a:spcBef>
              </a:pPr>
              <a:r>
                <a:rPr lang="fr-FR" sz="2000" dirty="0">
                  <a:solidFill>
                    <a:srgbClr val="2B2E32"/>
                  </a:solidFill>
                  <a:latin typeface="Raleway" panose="020B0003030101060003" pitchFamily="34" charset="0"/>
                  <a:cs typeface="Trebuchet MS"/>
                </a:rPr>
                <a:t>Performance énergétique</a:t>
              </a:r>
            </a:p>
            <a:p>
              <a:pPr marL="12700" marR="6985">
                <a:lnSpc>
                  <a:spcPct val="115599"/>
                </a:lnSpc>
                <a:spcBef>
                  <a:spcPts val="100"/>
                </a:spcBef>
              </a:pPr>
              <a:r>
                <a:rPr lang="fr-FR" sz="2000" dirty="0">
                  <a:solidFill>
                    <a:srgbClr val="2B2E32"/>
                  </a:solidFill>
                  <a:latin typeface="Raleway" panose="020B0003030101060003" pitchFamily="34" charset="0"/>
                  <a:cs typeface="Trebuchet MS"/>
                </a:rPr>
                <a:t>Gaz</a:t>
              </a:r>
            </a:p>
            <a:p>
              <a:pPr marL="12700" marR="6985">
                <a:lnSpc>
                  <a:spcPct val="115599"/>
                </a:lnSpc>
                <a:spcBef>
                  <a:spcPts val="100"/>
                </a:spcBef>
              </a:pPr>
              <a:r>
                <a:rPr lang="fr-FR" sz="2000" dirty="0">
                  <a:solidFill>
                    <a:srgbClr val="2B2E32"/>
                  </a:solidFill>
                  <a:latin typeface="Raleway" panose="020B0003030101060003" pitchFamily="34" charset="0"/>
                  <a:cs typeface="Trebuchet MS"/>
                </a:rPr>
                <a:t>Électricité</a:t>
              </a:r>
            </a:p>
            <a:p>
              <a:pPr marL="12700" marR="6985">
                <a:lnSpc>
                  <a:spcPct val="115599"/>
                </a:lnSpc>
                <a:spcBef>
                  <a:spcPts val="100"/>
                </a:spcBef>
              </a:pPr>
              <a:r>
                <a:rPr lang="fr-FR" sz="2000" dirty="0">
                  <a:solidFill>
                    <a:srgbClr val="2B2E32"/>
                  </a:solidFill>
                  <a:latin typeface="Raleway" panose="020B0003030101060003" pitchFamily="34" charset="0"/>
                  <a:cs typeface="Trebuchet MS"/>
                </a:rPr>
                <a:t>Assainissement</a:t>
              </a:r>
            </a:p>
            <a:p>
              <a:pPr marL="12700" marR="6985">
                <a:lnSpc>
                  <a:spcPct val="115599"/>
                </a:lnSpc>
                <a:spcBef>
                  <a:spcPts val="100"/>
                </a:spcBef>
              </a:pPr>
              <a:r>
                <a:rPr lang="fr-FR" sz="2000" dirty="0">
                  <a:solidFill>
                    <a:srgbClr val="2B2E32"/>
                  </a:solidFill>
                  <a:latin typeface="Raleway" panose="020B0003030101060003" pitchFamily="34" charset="0"/>
                  <a:cs typeface="Trebuchet MS"/>
                </a:rPr>
                <a:t>Etc…</a:t>
              </a:r>
            </a:p>
          </p:txBody>
        </p:sp>
        <p:pic>
          <p:nvPicPr>
            <p:cNvPr id="59" name="Image 58">
              <a:extLst>
                <a:ext uri="{FF2B5EF4-FFF2-40B4-BE49-F238E27FC236}">
                  <a16:creationId xmlns:a16="http://schemas.microsoft.com/office/drawing/2014/main" id="{3918D408-59A4-9740-AF04-5A5B78D89DC1}"/>
                </a:ext>
              </a:extLst>
            </p:cNvPr>
            <p:cNvPicPr>
              <a:picLocks noChangeAspect="1"/>
            </p:cNvPicPr>
            <p:nvPr/>
          </p:nvPicPr>
          <p:blipFill>
            <a:blip r:embed="rId4"/>
            <a:stretch>
              <a:fillRect/>
            </a:stretch>
          </p:blipFill>
          <p:spPr>
            <a:xfrm>
              <a:off x="5452282" y="7750815"/>
              <a:ext cx="167950" cy="119369"/>
            </a:xfrm>
            <a:prstGeom prst="rect">
              <a:avLst/>
            </a:prstGeom>
          </p:spPr>
        </p:pic>
        <p:pic>
          <p:nvPicPr>
            <p:cNvPr id="60" name="Image 59">
              <a:extLst>
                <a:ext uri="{FF2B5EF4-FFF2-40B4-BE49-F238E27FC236}">
                  <a16:creationId xmlns:a16="http://schemas.microsoft.com/office/drawing/2014/main" id="{CC340128-AAAC-1F46-8435-F52FC1CD59E4}"/>
                </a:ext>
              </a:extLst>
            </p:cNvPr>
            <p:cNvPicPr>
              <a:picLocks noChangeAspect="1"/>
            </p:cNvPicPr>
            <p:nvPr/>
          </p:nvPicPr>
          <p:blipFill>
            <a:blip r:embed="rId4"/>
            <a:stretch>
              <a:fillRect/>
            </a:stretch>
          </p:blipFill>
          <p:spPr>
            <a:xfrm>
              <a:off x="5452282" y="8131549"/>
              <a:ext cx="167950" cy="119369"/>
            </a:xfrm>
            <a:prstGeom prst="rect">
              <a:avLst/>
            </a:prstGeom>
          </p:spPr>
        </p:pic>
        <p:pic>
          <p:nvPicPr>
            <p:cNvPr id="61" name="Image 60">
              <a:extLst>
                <a:ext uri="{FF2B5EF4-FFF2-40B4-BE49-F238E27FC236}">
                  <a16:creationId xmlns:a16="http://schemas.microsoft.com/office/drawing/2014/main" id="{B4829778-F676-634E-A28A-D33D831F21F0}"/>
                </a:ext>
              </a:extLst>
            </p:cNvPr>
            <p:cNvPicPr>
              <a:picLocks noChangeAspect="1"/>
            </p:cNvPicPr>
            <p:nvPr/>
          </p:nvPicPr>
          <p:blipFill>
            <a:blip r:embed="rId4"/>
            <a:stretch>
              <a:fillRect/>
            </a:stretch>
          </p:blipFill>
          <p:spPr>
            <a:xfrm>
              <a:off x="5446435" y="8492914"/>
              <a:ext cx="167950" cy="119369"/>
            </a:xfrm>
            <a:prstGeom prst="rect">
              <a:avLst/>
            </a:prstGeom>
          </p:spPr>
        </p:pic>
        <p:pic>
          <p:nvPicPr>
            <p:cNvPr id="62" name="Image 61">
              <a:extLst>
                <a:ext uri="{FF2B5EF4-FFF2-40B4-BE49-F238E27FC236}">
                  <a16:creationId xmlns:a16="http://schemas.microsoft.com/office/drawing/2014/main" id="{A0885F93-304A-4E43-97DC-895C3555A451}"/>
                </a:ext>
              </a:extLst>
            </p:cNvPr>
            <p:cNvPicPr>
              <a:picLocks noChangeAspect="1"/>
            </p:cNvPicPr>
            <p:nvPr/>
          </p:nvPicPr>
          <p:blipFill>
            <a:blip r:embed="rId4"/>
            <a:stretch>
              <a:fillRect/>
            </a:stretch>
          </p:blipFill>
          <p:spPr>
            <a:xfrm>
              <a:off x="5446435" y="8873648"/>
              <a:ext cx="167950" cy="119369"/>
            </a:xfrm>
            <a:prstGeom prst="rect">
              <a:avLst/>
            </a:prstGeom>
          </p:spPr>
        </p:pic>
      </p:grpSp>
      <p:sp>
        <p:nvSpPr>
          <p:cNvPr id="63" name="Rectangle 62">
            <a:extLst>
              <a:ext uri="{FF2B5EF4-FFF2-40B4-BE49-F238E27FC236}">
                <a16:creationId xmlns:a16="http://schemas.microsoft.com/office/drawing/2014/main" id="{99D0EFE5-608C-0A49-A2FB-C204C9947652}"/>
              </a:ext>
            </a:extLst>
          </p:cNvPr>
          <p:cNvSpPr/>
          <p:nvPr/>
        </p:nvSpPr>
        <p:spPr>
          <a:xfrm>
            <a:off x="15697200" y="9334500"/>
            <a:ext cx="2590800" cy="952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4" name="Image 63">
            <a:extLst>
              <a:ext uri="{FF2B5EF4-FFF2-40B4-BE49-F238E27FC236}">
                <a16:creationId xmlns:a16="http://schemas.microsoft.com/office/drawing/2014/main" id="{E3C3F715-26CE-E74C-8520-20136073EBAC}"/>
              </a:ext>
            </a:extLst>
          </p:cNvPr>
          <p:cNvPicPr>
            <a:picLocks noChangeAspect="1"/>
          </p:cNvPicPr>
          <p:nvPr/>
        </p:nvPicPr>
        <p:blipFill>
          <a:blip r:embed="rId5"/>
          <a:stretch>
            <a:fillRect/>
          </a:stretch>
        </p:blipFill>
        <p:spPr>
          <a:xfrm>
            <a:off x="16154400" y="9639300"/>
            <a:ext cx="1743174" cy="424062"/>
          </a:xfrm>
          <a:prstGeom prst="rect">
            <a:avLst/>
          </a:prstGeom>
        </p:spPr>
      </p:pic>
    </p:spTree>
    <p:extLst>
      <p:ext uri="{BB962C8B-B14F-4D97-AF65-F5344CB8AC3E}">
        <p14:creationId xmlns:p14="http://schemas.microsoft.com/office/powerpoint/2010/main" val="39419764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Image 51" descr="Une image contenant intérieur, cuisine, blanc, assis&#10;&#10;Description générée automatiquement">
            <a:extLst>
              <a:ext uri="{FF2B5EF4-FFF2-40B4-BE49-F238E27FC236}">
                <a16:creationId xmlns:a16="http://schemas.microsoft.com/office/drawing/2014/main" id="{1EC331D6-C36D-DD4E-9263-C168910F595F}"/>
              </a:ext>
            </a:extLst>
          </p:cNvPr>
          <p:cNvPicPr>
            <a:picLocks noChangeAspect="1"/>
          </p:cNvPicPr>
          <p:nvPr/>
        </p:nvPicPr>
        <p:blipFill rotWithShape="1">
          <a:blip r:embed="rId3">
            <a:extLst>
              <a:ext uri="{28A0092B-C50C-407E-A947-70E740481C1C}">
                <a14:useLocalDpi xmlns:a14="http://schemas.microsoft.com/office/drawing/2010/main" val="0"/>
              </a:ext>
            </a:extLst>
          </a:blip>
          <a:srcRect l="24688" t="37139" r="43350"/>
          <a:stretch/>
        </p:blipFill>
        <p:spPr>
          <a:xfrm>
            <a:off x="10439399" y="0"/>
            <a:ext cx="7848601" cy="10287000"/>
          </a:xfrm>
          <a:prstGeom prst="rect">
            <a:avLst/>
          </a:prstGeom>
        </p:spPr>
      </p:pic>
      <p:sp>
        <p:nvSpPr>
          <p:cNvPr id="10" name="Rectangle 9">
            <a:extLst>
              <a:ext uri="{FF2B5EF4-FFF2-40B4-BE49-F238E27FC236}">
                <a16:creationId xmlns:a16="http://schemas.microsoft.com/office/drawing/2014/main" id="{2E0BF23A-B3CC-A44A-83D6-2F6D1899EE07}"/>
              </a:ext>
            </a:extLst>
          </p:cNvPr>
          <p:cNvSpPr/>
          <p:nvPr/>
        </p:nvSpPr>
        <p:spPr>
          <a:xfrm>
            <a:off x="-44605" y="0"/>
            <a:ext cx="10484003" cy="1471961"/>
          </a:xfrm>
          <a:prstGeom prst="rect">
            <a:avLst/>
          </a:prstGeom>
          <a:solidFill>
            <a:srgbClr val="FF7B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object 6">
            <a:extLst>
              <a:ext uri="{FF2B5EF4-FFF2-40B4-BE49-F238E27FC236}">
                <a16:creationId xmlns:a16="http://schemas.microsoft.com/office/drawing/2014/main" id="{6E8C7259-B3AF-4B42-A257-CAA351FC1CD8}"/>
              </a:ext>
            </a:extLst>
          </p:cNvPr>
          <p:cNvSpPr txBox="1">
            <a:spLocks noGrp="1"/>
          </p:cNvSpPr>
          <p:nvPr>
            <p:ph type="title"/>
          </p:nvPr>
        </p:nvSpPr>
        <p:spPr>
          <a:xfrm>
            <a:off x="784302" y="268352"/>
            <a:ext cx="9655098" cy="935256"/>
          </a:xfrm>
          <a:prstGeom prst="rect">
            <a:avLst/>
          </a:prstGeom>
        </p:spPr>
        <p:txBody>
          <a:bodyPr vert="horz" wrap="square" lIns="0" tIns="12065" rIns="0" bIns="0" rtlCol="0">
            <a:spAutoFit/>
          </a:bodyPr>
          <a:lstStyle/>
          <a:p>
            <a:pPr marL="12700" marR="5080">
              <a:lnSpc>
                <a:spcPct val="107600"/>
              </a:lnSpc>
              <a:spcBef>
                <a:spcPts val="95"/>
              </a:spcBef>
            </a:pPr>
            <a:r>
              <a:rPr lang="fr-FR" sz="6000" spc="10" dirty="0">
                <a:solidFill>
                  <a:schemeClr val="bg1"/>
                </a:solidFill>
              </a:rPr>
              <a:t>Les pièces constitutives</a:t>
            </a:r>
            <a:endParaRPr sz="6000" dirty="0">
              <a:solidFill>
                <a:schemeClr val="bg1"/>
              </a:solidFill>
            </a:endParaRPr>
          </a:p>
        </p:txBody>
      </p:sp>
      <p:grpSp>
        <p:nvGrpSpPr>
          <p:cNvPr id="29" name="Groupe 28">
            <a:extLst>
              <a:ext uri="{FF2B5EF4-FFF2-40B4-BE49-F238E27FC236}">
                <a16:creationId xmlns:a16="http://schemas.microsoft.com/office/drawing/2014/main" id="{7DB78941-C1F4-3842-854C-2D43468B143E}"/>
              </a:ext>
            </a:extLst>
          </p:cNvPr>
          <p:cNvGrpSpPr/>
          <p:nvPr/>
        </p:nvGrpSpPr>
        <p:grpSpPr>
          <a:xfrm>
            <a:off x="11125197" y="800100"/>
            <a:ext cx="6772377" cy="7910462"/>
            <a:chOff x="11125197" y="800100"/>
            <a:chExt cx="6772377" cy="7910462"/>
          </a:xfrm>
        </p:grpSpPr>
        <p:sp>
          <p:nvSpPr>
            <p:cNvPr id="30" name="Rectangle 29">
              <a:extLst>
                <a:ext uri="{FF2B5EF4-FFF2-40B4-BE49-F238E27FC236}">
                  <a16:creationId xmlns:a16="http://schemas.microsoft.com/office/drawing/2014/main" id="{ADB874F9-BE5B-C64A-A666-03F88D0FDA42}"/>
                </a:ext>
              </a:extLst>
            </p:cNvPr>
            <p:cNvSpPr/>
            <p:nvPr/>
          </p:nvSpPr>
          <p:spPr>
            <a:xfrm>
              <a:off x="11125197" y="800100"/>
              <a:ext cx="6772377" cy="77480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Triangle 30">
              <a:extLst>
                <a:ext uri="{FF2B5EF4-FFF2-40B4-BE49-F238E27FC236}">
                  <a16:creationId xmlns:a16="http://schemas.microsoft.com/office/drawing/2014/main" id="{8F6334F6-985C-454C-B19F-55721E92709E}"/>
                </a:ext>
              </a:extLst>
            </p:cNvPr>
            <p:cNvSpPr/>
            <p:nvPr/>
          </p:nvSpPr>
          <p:spPr>
            <a:xfrm rot="10800000">
              <a:off x="15170290" y="8483571"/>
              <a:ext cx="457201" cy="22699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35" name="object 3">
            <a:extLst>
              <a:ext uri="{FF2B5EF4-FFF2-40B4-BE49-F238E27FC236}">
                <a16:creationId xmlns:a16="http://schemas.microsoft.com/office/drawing/2014/main" id="{97B65BE6-5D7B-C04E-B853-0B5B38064159}"/>
              </a:ext>
            </a:extLst>
          </p:cNvPr>
          <p:cNvSpPr txBox="1"/>
          <p:nvPr/>
        </p:nvSpPr>
        <p:spPr>
          <a:xfrm>
            <a:off x="784302" y="2305826"/>
            <a:ext cx="8741275" cy="731482"/>
          </a:xfrm>
          <a:prstGeom prst="rect">
            <a:avLst/>
          </a:prstGeom>
        </p:spPr>
        <p:txBody>
          <a:bodyPr vert="horz" wrap="square" lIns="0" tIns="12700" rIns="0" bIns="0" rtlCol="0">
            <a:spAutoFit/>
          </a:bodyPr>
          <a:lstStyle/>
          <a:p>
            <a:pPr marL="12700" marR="6985">
              <a:lnSpc>
                <a:spcPct val="115599"/>
              </a:lnSpc>
              <a:spcBef>
                <a:spcPts val="100"/>
              </a:spcBef>
            </a:pPr>
            <a:r>
              <a:rPr lang="fr-FR" sz="2000" b="1" spc="135" dirty="0">
                <a:solidFill>
                  <a:srgbClr val="2B2E32"/>
                </a:solidFill>
                <a:latin typeface="Raleway" panose="020B0003030101060003" pitchFamily="34" charset="0"/>
                <a:cs typeface="Trebuchet MS"/>
              </a:rPr>
              <a:t>Liste des pièces constitutives pour le notaire </a:t>
            </a:r>
            <a:r>
              <a:rPr lang="fr-FR" sz="2000" b="1" spc="-360" dirty="0">
                <a:solidFill>
                  <a:srgbClr val="2B2E32"/>
                </a:solidFill>
                <a:latin typeface="Raleway" panose="020B0003030101060003" pitchFamily="34" charset="0"/>
                <a:cs typeface="Trebuchet MS"/>
              </a:rPr>
              <a:t>:</a:t>
            </a:r>
            <a:endParaRPr lang="fr-FR" sz="2000" b="1" dirty="0">
              <a:solidFill>
                <a:srgbClr val="2B2E32"/>
              </a:solidFill>
              <a:latin typeface="Raleway" panose="020B0003030101060003" pitchFamily="34" charset="0"/>
              <a:cs typeface="Trebuchet MS"/>
            </a:endParaRPr>
          </a:p>
          <a:p>
            <a:pPr>
              <a:spcBef>
                <a:spcPts val="45"/>
              </a:spcBef>
            </a:pPr>
            <a:endParaRPr sz="2350" dirty="0">
              <a:solidFill>
                <a:srgbClr val="2B2E32"/>
              </a:solidFill>
              <a:latin typeface="Raleway Medium" panose="020B0003030101060003" pitchFamily="34" charset="0"/>
              <a:cs typeface="Trebuchet MS"/>
            </a:endParaRPr>
          </a:p>
        </p:txBody>
      </p:sp>
      <p:grpSp>
        <p:nvGrpSpPr>
          <p:cNvPr id="2" name="Groupe 1">
            <a:extLst>
              <a:ext uri="{FF2B5EF4-FFF2-40B4-BE49-F238E27FC236}">
                <a16:creationId xmlns:a16="http://schemas.microsoft.com/office/drawing/2014/main" id="{3020D52E-9926-314F-8425-171EE4497DC9}"/>
              </a:ext>
            </a:extLst>
          </p:cNvPr>
          <p:cNvGrpSpPr/>
          <p:nvPr/>
        </p:nvGrpSpPr>
        <p:grpSpPr>
          <a:xfrm>
            <a:off x="843655" y="3037308"/>
            <a:ext cx="8909945" cy="6397136"/>
            <a:chOff x="843655" y="3290281"/>
            <a:chExt cx="8909945" cy="6397136"/>
          </a:xfrm>
        </p:grpSpPr>
        <p:sp>
          <p:nvSpPr>
            <p:cNvPr id="43" name="object 3">
              <a:extLst>
                <a:ext uri="{FF2B5EF4-FFF2-40B4-BE49-F238E27FC236}">
                  <a16:creationId xmlns:a16="http://schemas.microsoft.com/office/drawing/2014/main" id="{15CC93D4-8928-3A44-9D53-D1458338A8DE}"/>
                </a:ext>
              </a:extLst>
            </p:cNvPr>
            <p:cNvSpPr txBox="1"/>
            <p:nvPr/>
          </p:nvSpPr>
          <p:spPr>
            <a:xfrm>
              <a:off x="1156230" y="3290281"/>
              <a:ext cx="8597370" cy="6397136"/>
            </a:xfrm>
            <a:prstGeom prst="rect">
              <a:avLst/>
            </a:prstGeom>
          </p:spPr>
          <p:txBody>
            <a:bodyPr vert="horz" wrap="square" lIns="0" tIns="12700" rIns="0" bIns="0" rtlCol="0">
              <a:spAutoFit/>
            </a:bodyPr>
            <a:lstStyle/>
            <a:p>
              <a:pPr marL="12700">
                <a:lnSpc>
                  <a:spcPct val="100000"/>
                </a:lnSpc>
                <a:spcBef>
                  <a:spcPts val="100"/>
                </a:spcBef>
              </a:pPr>
              <a:r>
                <a:rPr lang="fr-FR" sz="2000" dirty="0">
                  <a:solidFill>
                    <a:srgbClr val="2B2E32"/>
                  </a:solidFill>
                  <a:latin typeface="Raleway" panose="020B0003030101060003" pitchFamily="34" charset="0"/>
                  <a:cs typeface="Trebuchet MS"/>
                </a:rPr>
                <a:t>Copie du titre de propriété</a:t>
              </a:r>
            </a:p>
            <a:p>
              <a:pPr marL="12700" marR="6985">
                <a:lnSpc>
                  <a:spcPct val="115599"/>
                </a:lnSpc>
                <a:spcBef>
                  <a:spcPts val="100"/>
                </a:spcBef>
              </a:pPr>
              <a:endParaRPr lang="fr-FR" sz="2000" dirty="0">
                <a:solidFill>
                  <a:srgbClr val="2B2E32"/>
                </a:solidFill>
                <a:latin typeface="Raleway" panose="020B0003030101060003" pitchFamily="34" charset="0"/>
                <a:cs typeface="Trebuchet MS"/>
              </a:endParaRPr>
            </a:p>
            <a:p>
              <a:pPr marL="12700">
                <a:spcBef>
                  <a:spcPts val="100"/>
                </a:spcBef>
              </a:pPr>
              <a:r>
                <a:rPr lang="fr-FR" sz="2000" dirty="0">
                  <a:solidFill>
                    <a:srgbClr val="2B2E32"/>
                  </a:solidFill>
                  <a:latin typeface="Raleway" panose="020B0003030101060003" pitchFamily="34" charset="0"/>
                  <a:cs typeface="Trebuchet MS"/>
                </a:rPr>
                <a:t>Si vous êtes le premier propriétaire, il vous faudra fournir le permis de construire, la déclaration  d’achèvement des  travaux, le certificat de conformité, l'attestation dommage  ouvrage ainsi que le titre de propriété du terrain.</a:t>
              </a:r>
            </a:p>
            <a:p>
              <a:pPr marL="12700">
                <a:spcBef>
                  <a:spcPts val="100"/>
                </a:spcBef>
              </a:pPr>
              <a:endParaRPr lang="fr-FR" sz="2000" dirty="0">
                <a:solidFill>
                  <a:srgbClr val="2B2E32"/>
                </a:solidFill>
                <a:latin typeface="Raleway" panose="020B0003030101060003" pitchFamily="34" charset="0"/>
                <a:cs typeface="Trebuchet MS"/>
              </a:endParaRPr>
            </a:p>
            <a:p>
              <a:pPr marL="12700">
                <a:spcBef>
                  <a:spcPts val="100"/>
                </a:spcBef>
              </a:pPr>
              <a:r>
                <a:rPr lang="fr-FR" sz="2000" dirty="0">
                  <a:solidFill>
                    <a:srgbClr val="2B2E32"/>
                  </a:solidFill>
                  <a:latin typeface="Raleway" panose="020B0003030101060003" pitchFamily="34" charset="0"/>
                  <a:cs typeface="Trebuchet MS"/>
                </a:rPr>
                <a:t>Si agrandissement ou modification du bâtiment, les déclarations de travaux ou permis de conduire.</a:t>
              </a:r>
            </a:p>
            <a:p>
              <a:pPr marL="12700">
                <a:spcBef>
                  <a:spcPts val="100"/>
                </a:spcBef>
              </a:pPr>
              <a:endParaRPr lang="fr-FR" sz="2000" dirty="0">
                <a:solidFill>
                  <a:srgbClr val="2B2E32"/>
                </a:solidFill>
                <a:latin typeface="Raleway" panose="020B0003030101060003" pitchFamily="34" charset="0"/>
                <a:cs typeface="Trebuchet MS"/>
              </a:endParaRPr>
            </a:p>
            <a:p>
              <a:pPr marL="12700">
                <a:spcBef>
                  <a:spcPts val="100"/>
                </a:spcBef>
              </a:pPr>
              <a:r>
                <a:rPr lang="fr-FR" sz="2000" dirty="0">
                  <a:solidFill>
                    <a:srgbClr val="2B2E32"/>
                  </a:solidFill>
                  <a:latin typeface="Raleway" panose="020B0003030101060003" pitchFamily="34" charset="0"/>
                  <a:cs typeface="Trebuchet MS"/>
                </a:rPr>
                <a:t>État civil avec les justificatifs (copie carte identité ou passeport, contrat de mariage le cas échéant)</a:t>
              </a:r>
            </a:p>
            <a:p>
              <a:pPr marL="12700">
                <a:spcBef>
                  <a:spcPts val="100"/>
                </a:spcBef>
              </a:pPr>
              <a:endParaRPr lang="fr-FR" sz="2000" dirty="0">
                <a:solidFill>
                  <a:srgbClr val="2B2E32"/>
                </a:solidFill>
                <a:latin typeface="Raleway" panose="020B0003030101060003" pitchFamily="34" charset="0"/>
                <a:cs typeface="Trebuchet MS"/>
              </a:endParaRPr>
            </a:p>
            <a:p>
              <a:pPr marL="12700">
                <a:spcBef>
                  <a:spcPts val="100"/>
                </a:spcBef>
              </a:pPr>
              <a:r>
                <a:rPr lang="fr-FR" sz="2000" dirty="0">
                  <a:solidFill>
                    <a:srgbClr val="2B2E32"/>
                  </a:solidFill>
                  <a:latin typeface="Raleway" panose="020B0003030101060003" pitchFamily="34" charset="0"/>
                  <a:cs typeface="Trebuchet MS"/>
                </a:rPr>
                <a:t>Les diagnostics</a:t>
              </a:r>
            </a:p>
            <a:p>
              <a:pPr marL="12700">
                <a:spcBef>
                  <a:spcPts val="100"/>
                </a:spcBef>
              </a:pPr>
              <a:endParaRPr lang="fr-FR" sz="2000" dirty="0">
                <a:solidFill>
                  <a:srgbClr val="2B2E32"/>
                </a:solidFill>
                <a:latin typeface="Raleway" panose="020B0003030101060003" pitchFamily="34" charset="0"/>
                <a:cs typeface="Trebuchet MS"/>
              </a:endParaRPr>
            </a:p>
            <a:p>
              <a:pPr marL="12700">
                <a:spcBef>
                  <a:spcPts val="100"/>
                </a:spcBef>
              </a:pPr>
              <a:r>
                <a:rPr lang="fr-FR" sz="2000" dirty="0">
                  <a:solidFill>
                    <a:srgbClr val="2B2E32"/>
                  </a:solidFill>
                  <a:latin typeface="Raleway" panose="020B0003030101060003" pitchFamily="34" charset="0"/>
                  <a:cs typeface="Trebuchet MS"/>
                </a:rPr>
                <a:t>Avis de taxe foncière</a:t>
              </a:r>
            </a:p>
            <a:p>
              <a:pPr marL="12700">
                <a:spcBef>
                  <a:spcPts val="100"/>
                </a:spcBef>
              </a:pPr>
              <a:endParaRPr lang="fr-FR" sz="2000" dirty="0">
                <a:solidFill>
                  <a:srgbClr val="2B2E32"/>
                </a:solidFill>
                <a:latin typeface="Raleway" panose="020B0003030101060003" pitchFamily="34" charset="0"/>
                <a:cs typeface="Trebuchet MS"/>
              </a:endParaRPr>
            </a:p>
            <a:p>
              <a:pPr marL="12700">
                <a:spcBef>
                  <a:spcPts val="100"/>
                </a:spcBef>
              </a:pPr>
              <a:r>
                <a:rPr lang="fr-FR" sz="2000" dirty="0">
                  <a:solidFill>
                    <a:srgbClr val="2B2E32"/>
                  </a:solidFill>
                  <a:latin typeface="Raleway" panose="020B0003030101060003" pitchFamily="34" charset="0"/>
                  <a:cs typeface="Trebuchet MS"/>
                </a:rPr>
                <a:t>Si le bien était loué, copie du bail et de la lettre de congé</a:t>
              </a:r>
            </a:p>
            <a:p>
              <a:pPr marL="12700">
                <a:lnSpc>
                  <a:spcPct val="100000"/>
                </a:lnSpc>
                <a:spcBef>
                  <a:spcPts val="100"/>
                </a:spcBef>
              </a:pPr>
              <a:endParaRPr lang="fr-FR" sz="2000" dirty="0">
                <a:solidFill>
                  <a:srgbClr val="2B2E32"/>
                </a:solidFill>
                <a:latin typeface="Raleway" panose="020B0003030101060003" pitchFamily="34" charset="0"/>
                <a:cs typeface="Trebuchet MS"/>
              </a:endParaRPr>
            </a:p>
            <a:p>
              <a:pPr marL="12700">
                <a:lnSpc>
                  <a:spcPct val="100000"/>
                </a:lnSpc>
                <a:spcBef>
                  <a:spcPts val="100"/>
                </a:spcBef>
              </a:pPr>
              <a:endParaRPr lang="fr-FR" sz="2000" dirty="0">
                <a:solidFill>
                  <a:srgbClr val="2B2E32"/>
                </a:solidFill>
                <a:latin typeface="Raleway" panose="020B0003030101060003" pitchFamily="34" charset="0"/>
                <a:cs typeface="Trebuchet MS"/>
              </a:endParaRPr>
            </a:p>
          </p:txBody>
        </p:sp>
        <p:pic>
          <p:nvPicPr>
            <p:cNvPr id="49" name="Image 48">
              <a:extLst>
                <a:ext uri="{FF2B5EF4-FFF2-40B4-BE49-F238E27FC236}">
                  <a16:creationId xmlns:a16="http://schemas.microsoft.com/office/drawing/2014/main" id="{85F1173C-9B68-DC4F-9AAC-AEC4F6F42BB4}"/>
                </a:ext>
              </a:extLst>
            </p:cNvPr>
            <p:cNvPicPr>
              <a:picLocks noChangeAspect="1"/>
            </p:cNvPicPr>
            <p:nvPr/>
          </p:nvPicPr>
          <p:blipFill>
            <a:blip r:embed="rId4"/>
            <a:stretch>
              <a:fillRect/>
            </a:stretch>
          </p:blipFill>
          <p:spPr>
            <a:xfrm>
              <a:off x="849502" y="3431320"/>
              <a:ext cx="167950" cy="119369"/>
            </a:xfrm>
            <a:prstGeom prst="rect">
              <a:avLst/>
            </a:prstGeom>
          </p:spPr>
        </p:pic>
        <p:pic>
          <p:nvPicPr>
            <p:cNvPr id="50" name="Image 49">
              <a:extLst>
                <a:ext uri="{FF2B5EF4-FFF2-40B4-BE49-F238E27FC236}">
                  <a16:creationId xmlns:a16="http://schemas.microsoft.com/office/drawing/2014/main" id="{F379E343-9D37-594B-9F93-F0B0DDF1EF34}"/>
                </a:ext>
              </a:extLst>
            </p:cNvPr>
            <p:cNvPicPr>
              <a:picLocks noChangeAspect="1"/>
            </p:cNvPicPr>
            <p:nvPr/>
          </p:nvPicPr>
          <p:blipFill>
            <a:blip r:embed="rId4"/>
            <a:stretch>
              <a:fillRect/>
            </a:stretch>
          </p:blipFill>
          <p:spPr>
            <a:xfrm>
              <a:off x="849502" y="4109731"/>
              <a:ext cx="167950" cy="119369"/>
            </a:xfrm>
            <a:prstGeom prst="rect">
              <a:avLst/>
            </a:prstGeom>
          </p:spPr>
        </p:pic>
        <p:pic>
          <p:nvPicPr>
            <p:cNvPr id="54" name="Image 53">
              <a:extLst>
                <a:ext uri="{FF2B5EF4-FFF2-40B4-BE49-F238E27FC236}">
                  <a16:creationId xmlns:a16="http://schemas.microsoft.com/office/drawing/2014/main" id="{BD79F41C-98CC-F845-911E-1C108B57E954}"/>
                </a:ext>
              </a:extLst>
            </p:cNvPr>
            <p:cNvPicPr>
              <a:picLocks noChangeAspect="1"/>
            </p:cNvPicPr>
            <p:nvPr/>
          </p:nvPicPr>
          <p:blipFill>
            <a:blip r:embed="rId4"/>
            <a:stretch>
              <a:fillRect/>
            </a:stretch>
          </p:blipFill>
          <p:spPr>
            <a:xfrm>
              <a:off x="843655" y="7526826"/>
              <a:ext cx="167950" cy="119369"/>
            </a:xfrm>
            <a:prstGeom prst="rect">
              <a:avLst/>
            </a:prstGeom>
          </p:spPr>
        </p:pic>
        <p:pic>
          <p:nvPicPr>
            <p:cNvPr id="55" name="Image 54">
              <a:extLst>
                <a:ext uri="{FF2B5EF4-FFF2-40B4-BE49-F238E27FC236}">
                  <a16:creationId xmlns:a16="http://schemas.microsoft.com/office/drawing/2014/main" id="{2717860C-D9CA-6642-BE53-BBB07AEE6890}"/>
                </a:ext>
              </a:extLst>
            </p:cNvPr>
            <p:cNvPicPr>
              <a:picLocks noChangeAspect="1"/>
            </p:cNvPicPr>
            <p:nvPr/>
          </p:nvPicPr>
          <p:blipFill>
            <a:blip r:embed="rId4"/>
            <a:stretch>
              <a:fillRect/>
            </a:stretch>
          </p:blipFill>
          <p:spPr>
            <a:xfrm>
              <a:off x="843655" y="8163963"/>
              <a:ext cx="167950" cy="119369"/>
            </a:xfrm>
            <a:prstGeom prst="rect">
              <a:avLst/>
            </a:prstGeom>
          </p:spPr>
        </p:pic>
        <p:pic>
          <p:nvPicPr>
            <p:cNvPr id="56" name="Image 55">
              <a:extLst>
                <a:ext uri="{FF2B5EF4-FFF2-40B4-BE49-F238E27FC236}">
                  <a16:creationId xmlns:a16="http://schemas.microsoft.com/office/drawing/2014/main" id="{901D77CD-E811-E34B-94E4-CEB314F46DD9}"/>
                </a:ext>
              </a:extLst>
            </p:cNvPr>
            <p:cNvPicPr>
              <a:picLocks noChangeAspect="1"/>
            </p:cNvPicPr>
            <p:nvPr/>
          </p:nvPicPr>
          <p:blipFill>
            <a:blip r:embed="rId4"/>
            <a:stretch>
              <a:fillRect/>
            </a:stretch>
          </p:blipFill>
          <p:spPr>
            <a:xfrm>
              <a:off x="843655" y="8801100"/>
              <a:ext cx="167950" cy="119369"/>
            </a:xfrm>
            <a:prstGeom prst="rect">
              <a:avLst/>
            </a:prstGeom>
          </p:spPr>
        </p:pic>
        <p:pic>
          <p:nvPicPr>
            <p:cNvPr id="32" name="Image 31">
              <a:extLst>
                <a:ext uri="{FF2B5EF4-FFF2-40B4-BE49-F238E27FC236}">
                  <a16:creationId xmlns:a16="http://schemas.microsoft.com/office/drawing/2014/main" id="{16DE8DF9-CF17-D247-B1D4-A998C5526B30}"/>
                </a:ext>
              </a:extLst>
            </p:cNvPr>
            <p:cNvPicPr>
              <a:picLocks noChangeAspect="1"/>
            </p:cNvPicPr>
            <p:nvPr/>
          </p:nvPicPr>
          <p:blipFill>
            <a:blip r:embed="rId4"/>
            <a:stretch>
              <a:fillRect/>
            </a:stretch>
          </p:blipFill>
          <p:spPr>
            <a:xfrm>
              <a:off x="843655" y="6569080"/>
              <a:ext cx="167950" cy="119369"/>
            </a:xfrm>
            <a:prstGeom prst="rect">
              <a:avLst/>
            </a:prstGeom>
          </p:spPr>
        </p:pic>
        <p:pic>
          <p:nvPicPr>
            <p:cNvPr id="33" name="Image 32">
              <a:extLst>
                <a:ext uri="{FF2B5EF4-FFF2-40B4-BE49-F238E27FC236}">
                  <a16:creationId xmlns:a16="http://schemas.microsoft.com/office/drawing/2014/main" id="{C237686B-3A29-084E-A166-A80E7F0001C9}"/>
                </a:ext>
              </a:extLst>
            </p:cNvPr>
            <p:cNvPicPr>
              <a:picLocks noChangeAspect="1"/>
            </p:cNvPicPr>
            <p:nvPr/>
          </p:nvPicPr>
          <p:blipFill>
            <a:blip r:embed="rId4"/>
            <a:stretch>
              <a:fillRect/>
            </a:stretch>
          </p:blipFill>
          <p:spPr>
            <a:xfrm>
              <a:off x="843655" y="5620087"/>
              <a:ext cx="167950" cy="119369"/>
            </a:xfrm>
            <a:prstGeom prst="rect">
              <a:avLst/>
            </a:prstGeom>
          </p:spPr>
        </p:pic>
      </p:grpSp>
      <p:grpSp>
        <p:nvGrpSpPr>
          <p:cNvPr id="5" name="Groupe 4">
            <a:extLst>
              <a:ext uri="{FF2B5EF4-FFF2-40B4-BE49-F238E27FC236}">
                <a16:creationId xmlns:a16="http://schemas.microsoft.com/office/drawing/2014/main" id="{289F9B58-D65A-924A-8BA4-FC5EEFDB2EDC}"/>
              </a:ext>
            </a:extLst>
          </p:cNvPr>
          <p:cNvGrpSpPr/>
          <p:nvPr/>
        </p:nvGrpSpPr>
        <p:grpSpPr>
          <a:xfrm>
            <a:off x="12043428" y="1309358"/>
            <a:ext cx="5130729" cy="1606410"/>
            <a:chOff x="12043428" y="1309358"/>
            <a:chExt cx="5130729" cy="1606410"/>
          </a:xfrm>
        </p:grpSpPr>
        <p:sp>
          <p:nvSpPr>
            <p:cNvPr id="36" name="Rectangle 35">
              <a:extLst>
                <a:ext uri="{FF2B5EF4-FFF2-40B4-BE49-F238E27FC236}">
                  <a16:creationId xmlns:a16="http://schemas.microsoft.com/office/drawing/2014/main" id="{F26756AD-41C1-3842-8A2B-9E6C02FDEE7E}"/>
                </a:ext>
              </a:extLst>
            </p:cNvPr>
            <p:cNvSpPr/>
            <p:nvPr/>
          </p:nvSpPr>
          <p:spPr>
            <a:xfrm>
              <a:off x="12043428" y="1992438"/>
              <a:ext cx="5088342" cy="923330"/>
            </a:xfrm>
            <a:prstGeom prst="rect">
              <a:avLst/>
            </a:prstGeom>
          </p:spPr>
          <p:txBody>
            <a:bodyPr wrap="square">
              <a:spAutoFit/>
            </a:bodyPr>
            <a:lstStyle/>
            <a:p>
              <a:pPr marL="12700" marR="5080">
                <a:spcBef>
                  <a:spcPts val="100"/>
                </a:spcBef>
              </a:pPr>
              <a:r>
                <a:rPr lang="fr-FR" b="1" spc="-35" dirty="0">
                  <a:solidFill>
                    <a:srgbClr val="2B2E32"/>
                  </a:solidFill>
                  <a:latin typeface="Raleway" panose="020B0003030101060003" pitchFamily="34" charset="0"/>
                  <a:cs typeface="Arial"/>
                </a:rPr>
                <a:t>Dans </a:t>
              </a:r>
              <a:r>
                <a:rPr lang="fr-FR" b="1" spc="75" dirty="0">
                  <a:solidFill>
                    <a:srgbClr val="2B2E32"/>
                  </a:solidFill>
                  <a:latin typeface="Raleway" panose="020B0003030101060003" pitchFamily="34" charset="0"/>
                  <a:cs typeface="Arial"/>
                </a:rPr>
                <a:t>le </a:t>
              </a:r>
              <a:r>
                <a:rPr lang="fr-FR" b="1" spc="35" dirty="0">
                  <a:solidFill>
                    <a:srgbClr val="2B2E32"/>
                  </a:solidFill>
                  <a:latin typeface="Raleway" panose="020B0003030101060003" pitchFamily="34" charset="0"/>
                  <a:cs typeface="Arial"/>
                </a:rPr>
                <a:t>cadre </a:t>
              </a:r>
              <a:r>
                <a:rPr lang="fr-FR" b="1" spc="70" dirty="0">
                  <a:solidFill>
                    <a:srgbClr val="2B2E32"/>
                  </a:solidFill>
                  <a:latin typeface="Raleway" panose="020B0003030101060003" pitchFamily="34" charset="0"/>
                  <a:cs typeface="Arial"/>
                </a:rPr>
                <a:t>de </a:t>
              </a:r>
              <a:r>
                <a:rPr lang="fr-FR" b="1" spc="50" dirty="0">
                  <a:solidFill>
                    <a:srgbClr val="2B2E32"/>
                  </a:solidFill>
                  <a:latin typeface="Raleway" panose="020B0003030101060003" pitchFamily="34" charset="0"/>
                  <a:cs typeface="Arial"/>
                </a:rPr>
                <a:t>la </a:t>
              </a:r>
              <a:r>
                <a:rPr lang="fr-FR" b="1" spc="45" dirty="0">
                  <a:solidFill>
                    <a:srgbClr val="2B2E32"/>
                  </a:solidFill>
                  <a:latin typeface="Raleway" panose="020B0003030101060003" pitchFamily="34" charset="0"/>
                  <a:cs typeface="Arial"/>
                </a:rPr>
                <a:t>vente </a:t>
              </a:r>
              <a:r>
                <a:rPr lang="fr-FR" b="1" spc="-10" dirty="0">
                  <a:solidFill>
                    <a:srgbClr val="2B2E32"/>
                  </a:solidFill>
                  <a:latin typeface="Raleway" panose="020B0003030101060003" pitchFamily="34" charset="0"/>
                  <a:cs typeface="Arial"/>
                </a:rPr>
                <a:t>d’un </a:t>
              </a:r>
              <a:r>
                <a:rPr lang="fr-FR" b="1" spc="50" dirty="0">
                  <a:solidFill>
                    <a:srgbClr val="2B2E32"/>
                  </a:solidFill>
                  <a:latin typeface="Raleway" panose="020B0003030101060003" pitchFamily="34" charset="0"/>
                  <a:cs typeface="Arial"/>
                </a:rPr>
                <a:t>lot </a:t>
              </a:r>
              <a:r>
                <a:rPr lang="fr-FR" b="1" spc="10" dirty="0">
                  <a:solidFill>
                    <a:srgbClr val="2B2E32"/>
                  </a:solidFill>
                  <a:latin typeface="Raleway" panose="020B0003030101060003" pitchFamily="34" charset="0"/>
                  <a:cs typeface="Arial"/>
                </a:rPr>
                <a:t>d’une copropriété, </a:t>
              </a:r>
              <a:r>
                <a:rPr lang="fr-FR" b="1" spc="5" dirty="0">
                  <a:solidFill>
                    <a:srgbClr val="2B2E32"/>
                  </a:solidFill>
                  <a:latin typeface="Raleway" panose="020B0003030101060003" pitchFamily="34" charset="0"/>
                  <a:cs typeface="Arial"/>
                </a:rPr>
                <a:t>des pièces</a:t>
              </a:r>
              <a:r>
                <a:rPr lang="fr-FR" b="1" spc="-80" dirty="0">
                  <a:solidFill>
                    <a:srgbClr val="2B2E32"/>
                  </a:solidFill>
                  <a:latin typeface="Raleway" panose="020B0003030101060003" pitchFamily="34" charset="0"/>
                  <a:cs typeface="Arial"/>
                </a:rPr>
                <a:t> </a:t>
              </a:r>
              <a:r>
                <a:rPr lang="fr-FR" b="1" spc="25" dirty="0">
                  <a:solidFill>
                    <a:srgbClr val="2B2E32"/>
                  </a:solidFill>
                  <a:latin typeface="Raleway" panose="020B0003030101060003" pitchFamily="34" charset="0"/>
                  <a:cs typeface="Arial"/>
                </a:rPr>
                <a:t>complémentaires</a:t>
              </a:r>
              <a:r>
                <a:rPr lang="fr-FR" b="1" spc="-80" dirty="0">
                  <a:solidFill>
                    <a:srgbClr val="2B2E32"/>
                  </a:solidFill>
                  <a:latin typeface="Raleway" panose="020B0003030101060003" pitchFamily="34" charset="0"/>
                  <a:cs typeface="Arial"/>
                </a:rPr>
                <a:t> </a:t>
              </a:r>
              <a:r>
                <a:rPr lang="fr-FR" b="1" dirty="0">
                  <a:solidFill>
                    <a:srgbClr val="2B2E32"/>
                  </a:solidFill>
                  <a:latin typeface="Raleway" panose="020B0003030101060003" pitchFamily="34" charset="0"/>
                  <a:cs typeface="Arial"/>
                </a:rPr>
                <a:t>seront</a:t>
              </a:r>
              <a:r>
                <a:rPr lang="fr-FR" b="1" spc="-80" dirty="0">
                  <a:solidFill>
                    <a:srgbClr val="2B2E32"/>
                  </a:solidFill>
                  <a:latin typeface="Raleway" panose="020B0003030101060003" pitchFamily="34" charset="0"/>
                  <a:cs typeface="Arial"/>
                </a:rPr>
                <a:t> </a:t>
              </a:r>
              <a:r>
                <a:rPr lang="fr-FR" b="1" spc="35" dirty="0">
                  <a:solidFill>
                    <a:srgbClr val="2B2E32"/>
                  </a:solidFill>
                  <a:latin typeface="Raleway" panose="020B0003030101060003" pitchFamily="34" charset="0"/>
                  <a:cs typeface="Arial"/>
                </a:rPr>
                <a:t>à</a:t>
              </a:r>
              <a:r>
                <a:rPr lang="fr-FR" b="1" spc="-80" dirty="0">
                  <a:solidFill>
                    <a:srgbClr val="2B2E32"/>
                  </a:solidFill>
                  <a:latin typeface="Raleway" panose="020B0003030101060003" pitchFamily="34" charset="0"/>
                  <a:cs typeface="Arial"/>
                </a:rPr>
                <a:t> </a:t>
              </a:r>
              <a:r>
                <a:rPr lang="fr-FR" b="1" spc="-5" dirty="0">
                  <a:solidFill>
                    <a:srgbClr val="2B2E32"/>
                  </a:solidFill>
                  <a:latin typeface="Raleway" panose="020B0003030101060003" pitchFamily="34" charset="0"/>
                  <a:cs typeface="Arial"/>
                </a:rPr>
                <a:t>fournir</a:t>
              </a:r>
              <a:r>
                <a:rPr lang="fr-FR" b="1" spc="-80" dirty="0">
                  <a:solidFill>
                    <a:srgbClr val="2B2E32"/>
                  </a:solidFill>
                  <a:latin typeface="Raleway" panose="020B0003030101060003" pitchFamily="34" charset="0"/>
                  <a:cs typeface="Arial"/>
                </a:rPr>
                <a:t> </a:t>
              </a:r>
              <a:r>
                <a:rPr lang="fr-FR" b="1" spc="-175" dirty="0">
                  <a:solidFill>
                    <a:srgbClr val="2B2E32"/>
                  </a:solidFill>
                  <a:latin typeface="Raleway" panose="020B0003030101060003" pitchFamily="34" charset="0"/>
                  <a:cs typeface="Arial"/>
                </a:rPr>
                <a:t>:</a:t>
              </a:r>
              <a:endParaRPr lang="fr-FR" b="1" dirty="0">
                <a:solidFill>
                  <a:srgbClr val="2B2E32"/>
                </a:solidFill>
                <a:latin typeface="Raleway" panose="020B0003030101060003" pitchFamily="34" charset="0"/>
                <a:cs typeface="Arial"/>
              </a:endParaRPr>
            </a:p>
          </p:txBody>
        </p:sp>
        <p:sp>
          <p:nvSpPr>
            <p:cNvPr id="34" name="object 3">
              <a:extLst>
                <a:ext uri="{FF2B5EF4-FFF2-40B4-BE49-F238E27FC236}">
                  <a16:creationId xmlns:a16="http://schemas.microsoft.com/office/drawing/2014/main" id="{306A79E3-3C72-FE40-AFDD-665575B923B0}"/>
                </a:ext>
              </a:extLst>
            </p:cNvPr>
            <p:cNvSpPr txBox="1"/>
            <p:nvPr/>
          </p:nvSpPr>
          <p:spPr>
            <a:xfrm>
              <a:off x="12108367" y="1610296"/>
              <a:ext cx="5065790" cy="309059"/>
            </a:xfrm>
            <a:prstGeom prst="rect">
              <a:avLst/>
            </a:prstGeom>
          </p:spPr>
          <p:txBody>
            <a:bodyPr vert="horz" wrap="square" lIns="0" tIns="12700" rIns="0" bIns="0" rtlCol="0">
              <a:spAutoFit/>
            </a:bodyPr>
            <a:lstStyle/>
            <a:p>
              <a:pPr marL="12700" marR="6985">
                <a:lnSpc>
                  <a:spcPct val="115599"/>
                </a:lnSpc>
                <a:spcBef>
                  <a:spcPts val="100"/>
                </a:spcBef>
              </a:pPr>
              <a:r>
                <a:rPr lang="fr-FR" b="1" spc="135" dirty="0">
                  <a:solidFill>
                    <a:srgbClr val="FF7B1E"/>
                  </a:solidFill>
                  <a:latin typeface="Raleway" panose="020B0003030101060003" pitchFamily="34" charset="0"/>
                  <a:cs typeface="Trebuchet MS"/>
                </a:rPr>
                <a:t>D’UN LOT EN COPROPRIÉTÉ</a:t>
              </a:r>
              <a:endParaRPr dirty="0">
                <a:solidFill>
                  <a:srgbClr val="FF7B1E"/>
                </a:solidFill>
                <a:latin typeface="Raleway Medium" panose="020B0003030101060003" pitchFamily="34" charset="0"/>
                <a:cs typeface="Trebuchet MS"/>
              </a:endParaRPr>
            </a:p>
          </p:txBody>
        </p:sp>
        <p:sp>
          <p:nvSpPr>
            <p:cNvPr id="3" name="Rectangle 2">
              <a:extLst>
                <a:ext uri="{FF2B5EF4-FFF2-40B4-BE49-F238E27FC236}">
                  <a16:creationId xmlns:a16="http://schemas.microsoft.com/office/drawing/2014/main" id="{9201C81A-08F0-3144-A368-E163AD3F806A}"/>
                </a:ext>
              </a:extLst>
            </p:cNvPr>
            <p:cNvSpPr/>
            <p:nvPr/>
          </p:nvSpPr>
          <p:spPr>
            <a:xfrm>
              <a:off x="12043428" y="1309358"/>
              <a:ext cx="4142609" cy="388568"/>
            </a:xfrm>
            <a:prstGeom prst="rect">
              <a:avLst/>
            </a:prstGeom>
          </p:spPr>
          <p:txBody>
            <a:bodyPr wrap="none">
              <a:spAutoFit/>
            </a:bodyPr>
            <a:lstStyle/>
            <a:p>
              <a:pPr marL="12700" marR="6985">
                <a:lnSpc>
                  <a:spcPct val="115599"/>
                </a:lnSpc>
                <a:spcBef>
                  <a:spcPts val="100"/>
                </a:spcBef>
              </a:pPr>
              <a:r>
                <a:rPr lang="fr-FR" b="1" spc="135" dirty="0">
                  <a:solidFill>
                    <a:srgbClr val="FF7B1E"/>
                  </a:solidFill>
                  <a:latin typeface="Raleway" panose="020B0003030101060003" pitchFamily="34" charset="0"/>
                  <a:cs typeface="Trebuchet MS"/>
                </a:rPr>
                <a:t>CAS PARTICULIER DE LA VENTE</a:t>
              </a:r>
            </a:p>
          </p:txBody>
        </p:sp>
      </p:grpSp>
      <p:grpSp>
        <p:nvGrpSpPr>
          <p:cNvPr id="6" name="Groupe 5">
            <a:extLst>
              <a:ext uri="{FF2B5EF4-FFF2-40B4-BE49-F238E27FC236}">
                <a16:creationId xmlns:a16="http://schemas.microsoft.com/office/drawing/2014/main" id="{0A0A3BEE-277B-2748-A654-D2A5929BA53E}"/>
              </a:ext>
            </a:extLst>
          </p:cNvPr>
          <p:cNvGrpSpPr/>
          <p:nvPr/>
        </p:nvGrpSpPr>
        <p:grpSpPr>
          <a:xfrm>
            <a:off x="12108367" y="3204560"/>
            <a:ext cx="4738574" cy="3398621"/>
            <a:chOff x="12192000" y="3297716"/>
            <a:chExt cx="4738574" cy="3398621"/>
          </a:xfrm>
        </p:grpSpPr>
        <p:sp>
          <p:nvSpPr>
            <p:cNvPr id="37" name="object 11">
              <a:extLst>
                <a:ext uri="{FF2B5EF4-FFF2-40B4-BE49-F238E27FC236}">
                  <a16:creationId xmlns:a16="http://schemas.microsoft.com/office/drawing/2014/main" id="{FAA27F99-B57D-1A40-B63F-71205FAC3CBF}"/>
                </a:ext>
              </a:extLst>
            </p:cNvPr>
            <p:cNvSpPr txBox="1"/>
            <p:nvPr/>
          </p:nvSpPr>
          <p:spPr>
            <a:xfrm>
              <a:off x="12581459" y="3297716"/>
              <a:ext cx="3138805" cy="289823"/>
            </a:xfrm>
            <a:prstGeom prst="rect">
              <a:avLst/>
            </a:prstGeom>
          </p:spPr>
          <p:txBody>
            <a:bodyPr vert="horz" wrap="square" lIns="0" tIns="12700" rIns="0" bIns="0" rtlCol="0">
              <a:spAutoFit/>
            </a:bodyPr>
            <a:lstStyle/>
            <a:p>
              <a:pPr marL="12700">
                <a:lnSpc>
                  <a:spcPct val="100000"/>
                </a:lnSpc>
                <a:spcBef>
                  <a:spcPts val="100"/>
                </a:spcBef>
              </a:pPr>
              <a:r>
                <a:rPr spc="70" dirty="0">
                  <a:solidFill>
                    <a:srgbClr val="2B2E32"/>
                  </a:solidFill>
                  <a:latin typeface="Raleway" panose="020B0003030101060003" pitchFamily="34" charset="0"/>
                  <a:cs typeface="Trebuchet MS"/>
                </a:rPr>
                <a:t>Règlement </a:t>
              </a:r>
              <a:r>
                <a:rPr spc="100" dirty="0">
                  <a:solidFill>
                    <a:srgbClr val="2B2E32"/>
                  </a:solidFill>
                  <a:latin typeface="Raleway" panose="020B0003030101060003" pitchFamily="34" charset="0"/>
                  <a:cs typeface="Trebuchet MS"/>
                </a:rPr>
                <a:t>de</a:t>
              </a:r>
              <a:r>
                <a:rPr spc="-300" dirty="0">
                  <a:solidFill>
                    <a:srgbClr val="2B2E32"/>
                  </a:solidFill>
                  <a:latin typeface="Raleway" panose="020B0003030101060003" pitchFamily="34" charset="0"/>
                  <a:cs typeface="Trebuchet MS"/>
                </a:rPr>
                <a:t> </a:t>
              </a:r>
              <a:r>
                <a:rPr spc="25" dirty="0">
                  <a:solidFill>
                    <a:srgbClr val="2B2E32"/>
                  </a:solidFill>
                  <a:latin typeface="Raleway" panose="020B0003030101060003" pitchFamily="34" charset="0"/>
                  <a:cs typeface="Trebuchet MS"/>
                </a:rPr>
                <a:t>copropriété</a:t>
              </a:r>
              <a:endParaRPr dirty="0">
                <a:solidFill>
                  <a:srgbClr val="2B2E32"/>
                </a:solidFill>
                <a:latin typeface="Raleway" panose="020B0003030101060003" pitchFamily="34" charset="0"/>
                <a:cs typeface="Trebuchet MS"/>
              </a:endParaRPr>
            </a:p>
          </p:txBody>
        </p:sp>
        <p:sp>
          <p:nvSpPr>
            <p:cNvPr id="39" name="object 12">
              <a:extLst>
                <a:ext uri="{FF2B5EF4-FFF2-40B4-BE49-F238E27FC236}">
                  <a16:creationId xmlns:a16="http://schemas.microsoft.com/office/drawing/2014/main" id="{DE3191F9-01A4-484A-B70B-1A71BB819265}"/>
                </a:ext>
              </a:extLst>
            </p:cNvPr>
            <p:cNvSpPr txBox="1"/>
            <p:nvPr/>
          </p:nvSpPr>
          <p:spPr>
            <a:xfrm>
              <a:off x="12581459" y="3879793"/>
              <a:ext cx="4325509" cy="566822"/>
            </a:xfrm>
            <a:prstGeom prst="rect">
              <a:avLst/>
            </a:prstGeom>
          </p:spPr>
          <p:txBody>
            <a:bodyPr vert="horz" wrap="square" lIns="0" tIns="12700" rIns="0" bIns="0" rtlCol="0">
              <a:spAutoFit/>
            </a:bodyPr>
            <a:lstStyle/>
            <a:p>
              <a:pPr marL="12700">
                <a:lnSpc>
                  <a:spcPct val="100000"/>
                </a:lnSpc>
                <a:spcBef>
                  <a:spcPts val="100"/>
                </a:spcBef>
              </a:pPr>
              <a:r>
                <a:rPr spc="150" dirty="0">
                  <a:solidFill>
                    <a:srgbClr val="2B2E32"/>
                  </a:solidFill>
                  <a:latin typeface="Raleway" panose="020B0003030101060003" pitchFamily="34" charset="0"/>
                  <a:cs typeface="Trebuchet MS"/>
                </a:rPr>
                <a:t>PV</a:t>
              </a:r>
              <a:r>
                <a:rPr spc="-95" dirty="0">
                  <a:solidFill>
                    <a:srgbClr val="2B2E32"/>
                  </a:solidFill>
                  <a:latin typeface="Raleway" panose="020B0003030101060003" pitchFamily="34" charset="0"/>
                  <a:cs typeface="Trebuchet MS"/>
                </a:rPr>
                <a:t> </a:t>
              </a:r>
              <a:r>
                <a:rPr spc="120" dirty="0">
                  <a:solidFill>
                    <a:srgbClr val="2B2E32"/>
                  </a:solidFill>
                  <a:latin typeface="Raleway" panose="020B0003030101060003" pitchFamily="34" charset="0"/>
                  <a:cs typeface="Trebuchet MS"/>
                </a:rPr>
                <a:t>des</a:t>
              </a:r>
              <a:r>
                <a:rPr spc="-95" dirty="0">
                  <a:solidFill>
                    <a:srgbClr val="2B2E32"/>
                  </a:solidFill>
                  <a:latin typeface="Raleway" panose="020B0003030101060003" pitchFamily="34" charset="0"/>
                  <a:cs typeface="Trebuchet MS"/>
                </a:rPr>
                <a:t> </a:t>
              </a:r>
              <a:r>
                <a:rPr spc="15" dirty="0">
                  <a:solidFill>
                    <a:srgbClr val="2B2E32"/>
                  </a:solidFill>
                  <a:latin typeface="Raleway" panose="020B0003030101060003" pitchFamily="34" charset="0"/>
                  <a:cs typeface="Trebuchet MS"/>
                </a:rPr>
                <a:t>3</a:t>
              </a:r>
              <a:r>
                <a:rPr spc="-95" dirty="0">
                  <a:solidFill>
                    <a:srgbClr val="2B2E32"/>
                  </a:solidFill>
                  <a:latin typeface="Raleway" panose="020B0003030101060003" pitchFamily="34" charset="0"/>
                  <a:cs typeface="Trebuchet MS"/>
                </a:rPr>
                <a:t> </a:t>
              </a:r>
              <a:r>
                <a:rPr spc="30" dirty="0">
                  <a:solidFill>
                    <a:srgbClr val="2B2E32"/>
                  </a:solidFill>
                  <a:latin typeface="Raleway" panose="020B0003030101060003" pitchFamily="34" charset="0"/>
                  <a:cs typeface="Trebuchet MS"/>
                </a:rPr>
                <a:t>dernières</a:t>
              </a:r>
              <a:r>
                <a:rPr spc="-100" dirty="0">
                  <a:solidFill>
                    <a:srgbClr val="2B2E32"/>
                  </a:solidFill>
                  <a:latin typeface="Raleway" panose="020B0003030101060003" pitchFamily="34" charset="0"/>
                  <a:cs typeface="Trebuchet MS"/>
                </a:rPr>
                <a:t> </a:t>
              </a:r>
              <a:r>
                <a:rPr spc="95" dirty="0">
                  <a:solidFill>
                    <a:srgbClr val="2B2E32"/>
                  </a:solidFill>
                  <a:latin typeface="Raleway" panose="020B0003030101060003" pitchFamily="34" charset="0"/>
                  <a:cs typeface="Trebuchet MS"/>
                </a:rPr>
                <a:t>assemblées</a:t>
              </a:r>
              <a:r>
                <a:rPr spc="-95" dirty="0">
                  <a:solidFill>
                    <a:srgbClr val="2B2E32"/>
                  </a:solidFill>
                  <a:latin typeface="Raleway" panose="020B0003030101060003" pitchFamily="34" charset="0"/>
                  <a:cs typeface="Trebuchet MS"/>
                </a:rPr>
                <a:t> </a:t>
              </a:r>
              <a:r>
                <a:rPr spc="65" dirty="0">
                  <a:solidFill>
                    <a:srgbClr val="2B2E32"/>
                  </a:solidFill>
                  <a:latin typeface="Raleway" panose="020B0003030101060003" pitchFamily="34" charset="0"/>
                  <a:cs typeface="Trebuchet MS"/>
                </a:rPr>
                <a:t>générales</a:t>
              </a:r>
              <a:endParaRPr dirty="0">
                <a:solidFill>
                  <a:srgbClr val="2B2E32"/>
                </a:solidFill>
                <a:latin typeface="Raleway" panose="020B0003030101060003" pitchFamily="34" charset="0"/>
                <a:cs typeface="Trebuchet MS"/>
              </a:endParaRPr>
            </a:p>
          </p:txBody>
        </p:sp>
        <p:sp>
          <p:nvSpPr>
            <p:cNvPr id="40" name="object 13">
              <a:extLst>
                <a:ext uri="{FF2B5EF4-FFF2-40B4-BE49-F238E27FC236}">
                  <a16:creationId xmlns:a16="http://schemas.microsoft.com/office/drawing/2014/main" id="{257F9DDC-96D0-3E48-BCAB-8AE5A97DB5CC}"/>
                </a:ext>
              </a:extLst>
            </p:cNvPr>
            <p:cNvSpPr txBox="1"/>
            <p:nvPr/>
          </p:nvSpPr>
          <p:spPr>
            <a:xfrm>
              <a:off x="12581459" y="4707416"/>
              <a:ext cx="4349115" cy="289823"/>
            </a:xfrm>
            <a:prstGeom prst="rect">
              <a:avLst/>
            </a:prstGeom>
          </p:spPr>
          <p:txBody>
            <a:bodyPr vert="horz" wrap="square" lIns="0" tIns="12700" rIns="0" bIns="0" rtlCol="0">
              <a:spAutoFit/>
            </a:bodyPr>
            <a:lstStyle/>
            <a:p>
              <a:pPr marL="12700">
                <a:lnSpc>
                  <a:spcPct val="100000"/>
                </a:lnSpc>
                <a:spcBef>
                  <a:spcPts val="100"/>
                </a:spcBef>
              </a:pPr>
              <a:r>
                <a:rPr dirty="0">
                  <a:solidFill>
                    <a:srgbClr val="2B2E32"/>
                  </a:solidFill>
                  <a:latin typeface="Raleway" panose="020B0003030101060003" pitchFamily="34" charset="0"/>
                  <a:cs typeface="Trebuchet MS"/>
                </a:rPr>
                <a:t>Situation </a:t>
              </a:r>
              <a:r>
                <a:rPr spc="-5" dirty="0">
                  <a:solidFill>
                    <a:srgbClr val="2B2E32"/>
                  </a:solidFill>
                  <a:latin typeface="Raleway" panose="020B0003030101060003" pitchFamily="34" charset="0"/>
                  <a:cs typeface="Trebuchet MS"/>
                </a:rPr>
                <a:t>financière </a:t>
              </a:r>
              <a:r>
                <a:rPr spc="100" dirty="0">
                  <a:solidFill>
                    <a:srgbClr val="2B2E32"/>
                  </a:solidFill>
                  <a:latin typeface="Raleway" panose="020B0003030101060003" pitchFamily="34" charset="0"/>
                  <a:cs typeface="Trebuchet MS"/>
                </a:rPr>
                <a:t>de</a:t>
              </a:r>
              <a:r>
                <a:rPr spc="-375" dirty="0">
                  <a:solidFill>
                    <a:srgbClr val="2B2E32"/>
                  </a:solidFill>
                  <a:latin typeface="Raleway" panose="020B0003030101060003" pitchFamily="34" charset="0"/>
                  <a:cs typeface="Trebuchet MS"/>
                </a:rPr>
                <a:t> </a:t>
              </a:r>
              <a:r>
                <a:rPr spc="-10" dirty="0">
                  <a:solidFill>
                    <a:srgbClr val="2B2E32"/>
                  </a:solidFill>
                  <a:latin typeface="Raleway" panose="020B0003030101060003" pitchFamily="34" charset="0"/>
                  <a:cs typeface="Trebuchet MS"/>
                </a:rPr>
                <a:t>la </a:t>
              </a:r>
              <a:r>
                <a:rPr spc="25" dirty="0">
                  <a:solidFill>
                    <a:srgbClr val="2B2E32"/>
                  </a:solidFill>
                  <a:latin typeface="Raleway" panose="020B0003030101060003" pitchFamily="34" charset="0"/>
                  <a:cs typeface="Trebuchet MS"/>
                </a:rPr>
                <a:t>copropriété</a:t>
              </a:r>
              <a:endParaRPr>
                <a:solidFill>
                  <a:srgbClr val="2B2E32"/>
                </a:solidFill>
                <a:latin typeface="Raleway" panose="020B0003030101060003" pitchFamily="34" charset="0"/>
                <a:cs typeface="Trebuchet MS"/>
              </a:endParaRPr>
            </a:p>
          </p:txBody>
        </p:sp>
        <p:sp>
          <p:nvSpPr>
            <p:cNvPr id="41" name="object 14">
              <a:extLst>
                <a:ext uri="{FF2B5EF4-FFF2-40B4-BE49-F238E27FC236}">
                  <a16:creationId xmlns:a16="http://schemas.microsoft.com/office/drawing/2014/main" id="{D26331C5-2191-CD4C-915B-C68C24850A0C}"/>
                </a:ext>
              </a:extLst>
            </p:cNvPr>
            <p:cNvSpPr txBox="1"/>
            <p:nvPr/>
          </p:nvSpPr>
          <p:spPr>
            <a:xfrm>
              <a:off x="12581459" y="5364565"/>
              <a:ext cx="4325509" cy="630365"/>
            </a:xfrm>
            <a:prstGeom prst="rect">
              <a:avLst/>
            </a:prstGeom>
          </p:spPr>
          <p:txBody>
            <a:bodyPr vert="horz" wrap="square" lIns="0" tIns="12700" rIns="0" bIns="0" rtlCol="0">
              <a:spAutoFit/>
            </a:bodyPr>
            <a:lstStyle/>
            <a:p>
              <a:pPr marL="12700" marR="5080">
                <a:lnSpc>
                  <a:spcPct val="115599"/>
                </a:lnSpc>
                <a:spcBef>
                  <a:spcPts val="100"/>
                </a:spcBef>
              </a:pPr>
              <a:r>
                <a:rPr spc="114" dirty="0">
                  <a:solidFill>
                    <a:srgbClr val="2B2E32"/>
                  </a:solidFill>
                  <a:latin typeface="Raleway" panose="020B0003030101060003" pitchFamily="34" charset="0"/>
                  <a:cs typeface="Trebuchet MS"/>
                </a:rPr>
                <a:t>Le</a:t>
              </a:r>
              <a:r>
                <a:rPr spc="-35" dirty="0">
                  <a:solidFill>
                    <a:srgbClr val="2B2E32"/>
                  </a:solidFill>
                  <a:latin typeface="Raleway" panose="020B0003030101060003" pitchFamily="34" charset="0"/>
                  <a:cs typeface="Trebuchet MS"/>
                </a:rPr>
                <a:t> </a:t>
              </a:r>
              <a:r>
                <a:rPr spc="40" dirty="0">
                  <a:solidFill>
                    <a:srgbClr val="2B2E32"/>
                  </a:solidFill>
                  <a:latin typeface="Raleway" panose="020B0003030101060003" pitchFamily="34" charset="0"/>
                  <a:cs typeface="Trebuchet MS"/>
                </a:rPr>
                <a:t>diagnostic</a:t>
              </a:r>
              <a:r>
                <a:rPr spc="-30" dirty="0">
                  <a:solidFill>
                    <a:srgbClr val="2B2E32"/>
                  </a:solidFill>
                  <a:latin typeface="Raleway" panose="020B0003030101060003" pitchFamily="34" charset="0"/>
                  <a:cs typeface="Trebuchet MS"/>
                </a:rPr>
                <a:t> </a:t>
              </a:r>
              <a:r>
                <a:rPr spc="35" dirty="0">
                  <a:solidFill>
                    <a:srgbClr val="2B2E32"/>
                  </a:solidFill>
                  <a:latin typeface="Raleway" panose="020B0003030101060003" pitchFamily="34" charset="0"/>
                  <a:cs typeface="Trebuchet MS"/>
                </a:rPr>
                <a:t>technique</a:t>
              </a:r>
              <a:r>
                <a:rPr spc="-30" dirty="0">
                  <a:solidFill>
                    <a:srgbClr val="2B2E32"/>
                  </a:solidFill>
                  <a:latin typeface="Raleway" panose="020B0003030101060003" pitchFamily="34" charset="0"/>
                  <a:cs typeface="Trebuchet MS"/>
                </a:rPr>
                <a:t> </a:t>
              </a:r>
              <a:r>
                <a:rPr spc="100" dirty="0">
                  <a:solidFill>
                    <a:srgbClr val="2B2E32"/>
                  </a:solidFill>
                  <a:latin typeface="Raleway" panose="020B0003030101060003" pitchFamily="34" charset="0"/>
                  <a:cs typeface="Trebuchet MS"/>
                </a:rPr>
                <a:t>de</a:t>
              </a:r>
              <a:r>
                <a:rPr spc="-30" dirty="0">
                  <a:solidFill>
                    <a:srgbClr val="2B2E32"/>
                  </a:solidFill>
                  <a:latin typeface="Raleway" panose="020B0003030101060003" pitchFamily="34" charset="0"/>
                  <a:cs typeface="Trebuchet MS"/>
                </a:rPr>
                <a:t> </a:t>
              </a:r>
              <a:r>
                <a:rPr spc="10" dirty="0">
                  <a:solidFill>
                    <a:srgbClr val="2B2E32"/>
                  </a:solidFill>
                  <a:latin typeface="Raleway" panose="020B0003030101060003" pitchFamily="34" charset="0"/>
                  <a:cs typeface="Trebuchet MS"/>
                </a:rPr>
                <a:t>l’immeuble</a:t>
              </a:r>
              <a:r>
                <a:rPr spc="-30" dirty="0">
                  <a:solidFill>
                    <a:srgbClr val="2B2E32"/>
                  </a:solidFill>
                  <a:latin typeface="Raleway" panose="020B0003030101060003" pitchFamily="34" charset="0"/>
                  <a:cs typeface="Trebuchet MS"/>
                </a:rPr>
                <a:t> </a:t>
              </a:r>
              <a:r>
                <a:rPr spc="-25" dirty="0">
                  <a:solidFill>
                    <a:srgbClr val="2B2E32"/>
                  </a:solidFill>
                  <a:latin typeface="Raleway" panose="020B0003030101060003" pitchFamily="34" charset="0"/>
                  <a:cs typeface="Trebuchet MS"/>
                </a:rPr>
                <a:t>et</a:t>
              </a:r>
              <a:r>
                <a:rPr spc="-30" dirty="0">
                  <a:solidFill>
                    <a:srgbClr val="2B2E32"/>
                  </a:solidFill>
                  <a:latin typeface="Raleway" panose="020B0003030101060003" pitchFamily="34" charset="0"/>
                  <a:cs typeface="Trebuchet MS"/>
                </a:rPr>
                <a:t> </a:t>
              </a:r>
              <a:r>
                <a:rPr spc="15" dirty="0">
                  <a:solidFill>
                    <a:srgbClr val="2B2E32"/>
                  </a:solidFill>
                  <a:latin typeface="Raleway" panose="020B0003030101060003" pitchFamily="34" charset="0"/>
                  <a:cs typeface="Trebuchet MS"/>
                </a:rPr>
                <a:t>le</a:t>
              </a:r>
              <a:r>
                <a:rPr spc="-30" dirty="0">
                  <a:solidFill>
                    <a:srgbClr val="2B2E32"/>
                  </a:solidFill>
                  <a:latin typeface="Raleway" panose="020B0003030101060003" pitchFamily="34" charset="0"/>
                  <a:cs typeface="Trebuchet MS"/>
                </a:rPr>
                <a:t> </a:t>
              </a:r>
              <a:r>
                <a:rPr spc="40" dirty="0">
                  <a:solidFill>
                    <a:srgbClr val="2B2E32"/>
                  </a:solidFill>
                  <a:latin typeface="Raleway" panose="020B0003030101060003" pitchFamily="34" charset="0"/>
                  <a:cs typeface="Trebuchet MS"/>
                </a:rPr>
                <a:t>plan</a:t>
              </a:r>
              <a:r>
                <a:rPr spc="-30" dirty="0">
                  <a:solidFill>
                    <a:srgbClr val="2B2E32"/>
                  </a:solidFill>
                  <a:latin typeface="Raleway" panose="020B0003030101060003" pitchFamily="34" charset="0"/>
                  <a:cs typeface="Trebuchet MS"/>
                </a:rPr>
                <a:t> </a:t>
              </a:r>
              <a:r>
                <a:rPr spc="20" dirty="0" err="1">
                  <a:solidFill>
                    <a:srgbClr val="2B2E32"/>
                  </a:solidFill>
                  <a:latin typeface="Raleway" panose="020B0003030101060003" pitchFamily="34" charset="0"/>
                  <a:cs typeface="Trebuchet MS"/>
                </a:rPr>
                <a:t>pluriannuel</a:t>
              </a:r>
              <a:r>
                <a:rPr spc="20" dirty="0">
                  <a:solidFill>
                    <a:srgbClr val="2B2E32"/>
                  </a:solidFill>
                  <a:latin typeface="Raleway" panose="020B0003030101060003" pitchFamily="34" charset="0"/>
                  <a:cs typeface="Trebuchet MS"/>
                </a:rPr>
                <a:t> </a:t>
              </a:r>
              <a:r>
                <a:rPr spc="120" dirty="0">
                  <a:solidFill>
                    <a:srgbClr val="2B2E32"/>
                  </a:solidFill>
                  <a:latin typeface="Raleway" panose="020B0003030101060003" pitchFamily="34" charset="0"/>
                  <a:cs typeface="Trebuchet MS"/>
                </a:rPr>
                <a:t>des</a:t>
              </a:r>
              <a:r>
                <a:rPr spc="-100" dirty="0">
                  <a:solidFill>
                    <a:srgbClr val="2B2E32"/>
                  </a:solidFill>
                  <a:latin typeface="Raleway" panose="020B0003030101060003" pitchFamily="34" charset="0"/>
                  <a:cs typeface="Trebuchet MS"/>
                </a:rPr>
                <a:t> </a:t>
              </a:r>
              <a:r>
                <a:rPr spc="5" dirty="0">
                  <a:solidFill>
                    <a:srgbClr val="2B2E32"/>
                  </a:solidFill>
                  <a:latin typeface="Raleway" panose="020B0003030101060003" pitchFamily="34" charset="0"/>
                  <a:cs typeface="Trebuchet MS"/>
                </a:rPr>
                <a:t>travaux</a:t>
              </a:r>
              <a:endParaRPr dirty="0">
                <a:solidFill>
                  <a:srgbClr val="2B2E32"/>
                </a:solidFill>
                <a:latin typeface="Raleway" panose="020B0003030101060003" pitchFamily="34" charset="0"/>
                <a:cs typeface="Trebuchet MS"/>
              </a:endParaRPr>
            </a:p>
          </p:txBody>
        </p:sp>
        <p:sp>
          <p:nvSpPr>
            <p:cNvPr id="4" name="Rectangle 3">
              <a:extLst>
                <a:ext uri="{FF2B5EF4-FFF2-40B4-BE49-F238E27FC236}">
                  <a16:creationId xmlns:a16="http://schemas.microsoft.com/office/drawing/2014/main" id="{A4AAD71E-E71B-1A4E-8175-EA42BD8998C9}"/>
                </a:ext>
              </a:extLst>
            </p:cNvPr>
            <p:cNvSpPr/>
            <p:nvPr/>
          </p:nvSpPr>
          <p:spPr>
            <a:xfrm>
              <a:off x="12496800" y="6327005"/>
              <a:ext cx="1197764" cy="369332"/>
            </a:xfrm>
            <a:prstGeom prst="rect">
              <a:avLst/>
            </a:prstGeom>
          </p:spPr>
          <p:txBody>
            <a:bodyPr wrap="none">
              <a:spAutoFit/>
            </a:bodyPr>
            <a:lstStyle/>
            <a:p>
              <a:pPr marL="12700">
                <a:lnSpc>
                  <a:spcPct val="100000"/>
                </a:lnSpc>
              </a:pPr>
              <a:r>
                <a:rPr lang="fr-FR" spc="40" dirty="0">
                  <a:solidFill>
                    <a:srgbClr val="2B2E32"/>
                  </a:solidFill>
                  <a:latin typeface="Raleway" panose="020B0003030101060003" pitchFamily="34" charset="0"/>
                  <a:cs typeface="Trebuchet MS"/>
                </a:rPr>
                <a:t>État </a:t>
              </a:r>
              <a:r>
                <a:rPr lang="fr-FR" spc="25" dirty="0">
                  <a:solidFill>
                    <a:srgbClr val="2B2E32"/>
                  </a:solidFill>
                  <a:latin typeface="Raleway" panose="020B0003030101060003" pitchFamily="34" charset="0"/>
                  <a:cs typeface="Trebuchet MS"/>
                </a:rPr>
                <a:t>daté</a:t>
              </a:r>
              <a:endParaRPr lang="fr-FR" dirty="0">
                <a:solidFill>
                  <a:srgbClr val="2B2E32"/>
                </a:solidFill>
                <a:latin typeface="Raleway" panose="020B0003030101060003" pitchFamily="34" charset="0"/>
                <a:cs typeface="Trebuchet MS"/>
              </a:endParaRPr>
            </a:p>
          </p:txBody>
        </p:sp>
        <p:pic>
          <p:nvPicPr>
            <p:cNvPr id="42" name="Image 41">
              <a:extLst>
                <a:ext uri="{FF2B5EF4-FFF2-40B4-BE49-F238E27FC236}">
                  <a16:creationId xmlns:a16="http://schemas.microsoft.com/office/drawing/2014/main" id="{86EC1E42-0395-B04D-9DF6-8217FE0D5068}"/>
                </a:ext>
              </a:extLst>
            </p:cNvPr>
            <p:cNvPicPr>
              <a:picLocks noChangeAspect="1"/>
            </p:cNvPicPr>
            <p:nvPr/>
          </p:nvPicPr>
          <p:blipFill>
            <a:blip r:embed="rId4"/>
            <a:stretch>
              <a:fillRect/>
            </a:stretch>
          </p:blipFill>
          <p:spPr>
            <a:xfrm>
              <a:off x="12192000" y="3383368"/>
              <a:ext cx="167950" cy="119369"/>
            </a:xfrm>
            <a:prstGeom prst="rect">
              <a:avLst/>
            </a:prstGeom>
          </p:spPr>
        </p:pic>
        <p:pic>
          <p:nvPicPr>
            <p:cNvPr id="44" name="Image 43">
              <a:extLst>
                <a:ext uri="{FF2B5EF4-FFF2-40B4-BE49-F238E27FC236}">
                  <a16:creationId xmlns:a16="http://schemas.microsoft.com/office/drawing/2014/main" id="{7185F3BE-8914-764E-A80B-44446F1613A6}"/>
                </a:ext>
              </a:extLst>
            </p:cNvPr>
            <p:cNvPicPr>
              <a:picLocks noChangeAspect="1"/>
            </p:cNvPicPr>
            <p:nvPr/>
          </p:nvPicPr>
          <p:blipFill>
            <a:blip r:embed="rId4"/>
            <a:stretch>
              <a:fillRect/>
            </a:stretch>
          </p:blipFill>
          <p:spPr>
            <a:xfrm>
              <a:off x="12194341" y="3984952"/>
              <a:ext cx="167950" cy="119369"/>
            </a:xfrm>
            <a:prstGeom prst="rect">
              <a:avLst/>
            </a:prstGeom>
          </p:spPr>
        </p:pic>
        <p:pic>
          <p:nvPicPr>
            <p:cNvPr id="45" name="Image 44">
              <a:extLst>
                <a:ext uri="{FF2B5EF4-FFF2-40B4-BE49-F238E27FC236}">
                  <a16:creationId xmlns:a16="http://schemas.microsoft.com/office/drawing/2014/main" id="{59C21C25-6BE8-E84A-A500-2DACA60AEA66}"/>
                </a:ext>
              </a:extLst>
            </p:cNvPr>
            <p:cNvPicPr>
              <a:picLocks noChangeAspect="1"/>
            </p:cNvPicPr>
            <p:nvPr/>
          </p:nvPicPr>
          <p:blipFill>
            <a:blip r:embed="rId4"/>
            <a:stretch>
              <a:fillRect/>
            </a:stretch>
          </p:blipFill>
          <p:spPr>
            <a:xfrm>
              <a:off x="12192000" y="4816310"/>
              <a:ext cx="167950" cy="119369"/>
            </a:xfrm>
            <a:prstGeom prst="rect">
              <a:avLst/>
            </a:prstGeom>
          </p:spPr>
        </p:pic>
        <p:pic>
          <p:nvPicPr>
            <p:cNvPr id="46" name="Image 45">
              <a:extLst>
                <a:ext uri="{FF2B5EF4-FFF2-40B4-BE49-F238E27FC236}">
                  <a16:creationId xmlns:a16="http://schemas.microsoft.com/office/drawing/2014/main" id="{98427033-9164-AA4F-8C25-C5696704CC7A}"/>
                </a:ext>
              </a:extLst>
            </p:cNvPr>
            <p:cNvPicPr>
              <a:picLocks noChangeAspect="1"/>
            </p:cNvPicPr>
            <p:nvPr/>
          </p:nvPicPr>
          <p:blipFill>
            <a:blip r:embed="rId4"/>
            <a:stretch>
              <a:fillRect/>
            </a:stretch>
          </p:blipFill>
          <p:spPr>
            <a:xfrm>
              <a:off x="12192000" y="5502652"/>
              <a:ext cx="167950" cy="119369"/>
            </a:xfrm>
            <a:prstGeom prst="rect">
              <a:avLst/>
            </a:prstGeom>
          </p:spPr>
        </p:pic>
        <p:pic>
          <p:nvPicPr>
            <p:cNvPr id="47" name="Image 46">
              <a:extLst>
                <a:ext uri="{FF2B5EF4-FFF2-40B4-BE49-F238E27FC236}">
                  <a16:creationId xmlns:a16="http://schemas.microsoft.com/office/drawing/2014/main" id="{BDDE7159-B5AF-BE4A-84C5-CB3A06C77F5B}"/>
                </a:ext>
              </a:extLst>
            </p:cNvPr>
            <p:cNvPicPr>
              <a:picLocks noChangeAspect="1"/>
            </p:cNvPicPr>
            <p:nvPr/>
          </p:nvPicPr>
          <p:blipFill>
            <a:blip r:embed="rId4"/>
            <a:stretch>
              <a:fillRect/>
            </a:stretch>
          </p:blipFill>
          <p:spPr>
            <a:xfrm>
              <a:off x="12192000" y="6455153"/>
              <a:ext cx="167950" cy="119369"/>
            </a:xfrm>
            <a:prstGeom prst="rect">
              <a:avLst/>
            </a:prstGeom>
          </p:spPr>
        </p:pic>
      </p:grpSp>
      <p:sp>
        <p:nvSpPr>
          <p:cNvPr id="7" name="Rectangle 6">
            <a:extLst>
              <a:ext uri="{FF2B5EF4-FFF2-40B4-BE49-F238E27FC236}">
                <a16:creationId xmlns:a16="http://schemas.microsoft.com/office/drawing/2014/main" id="{67162663-BEC6-5043-9466-961AAD058529}"/>
              </a:ext>
            </a:extLst>
          </p:cNvPr>
          <p:cNvSpPr/>
          <p:nvPr/>
        </p:nvSpPr>
        <p:spPr>
          <a:xfrm>
            <a:off x="12108367" y="6963086"/>
            <a:ext cx="4662259" cy="1169551"/>
          </a:xfrm>
          <a:prstGeom prst="rect">
            <a:avLst/>
          </a:prstGeom>
        </p:spPr>
        <p:txBody>
          <a:bodyPr wrap="square">
            <a:spAutoFit/>
          </a:bodyPr>
          <a:lstStyle/>
          <a:p>
            <a:pPr marL="12700" marR="5080">
              <a:spcBef>
                <a:spcPts val="100"/>
              </a:spcBef>
            </a:pPr>
            <a:r>
              <a:rPr lang="fr-FR" sz="1400" b="1" spc="-20" dirty="0">
                <a:solidFill>
                  <a:srgbClr val="2B2E32"/>
                </a:solidFill>
                <a:latin typeface="Raleway" panose="020B0003030101060003" pitchFamily="34" charset="0"/>
                <a:cs typeface="Arial"/>
              </a:rPr>
              <a:t>La</a:t>
            </a:r>
            <a:r>
              <a:rPr lang="fr-FR" sz="1400" b="1" spc="-120" dirty="0">
                <a:solidFill>
                  <a:srgbClr val="2B2E32"/>
                </a:solidFill>
                <a:latin typeface="Raleway" panose="020B0003030101060003" pitchFamily="34" charset="0"/>
                <a:cs typeface="Arial"/>
              </a:rPr>
              <a:t> </a:t>
            </a:r>
            <a:r>
              <a:rPr lang="fr-FR" sz="1400" b="1" spc="25" dirty="0">
                <a:solidFill>
                  <a:srgbClr val="2B2E32"/>
                </a:solidFill>
                <a:latin typeface="Raleway" panose="020B0003030101060003" pitchFamily="34" charset="0"/>
                <a:cs typeface="Arial"/>
              </a:rPr>
              <a:t>liste</a:t>
            </a:r>
            <a:r>
              <a:rPr lang="fr-FR" sz="1400" b="1" spc="-120" dirty="0">
                <a:solidFill>
                  <a:srgbClr val="2B2E32"/>
                </a:solidFill>
                <a:latin typeface="Raleway" panose="020B0003030101060003" pitchFamily="34" charset="0"/>
                <a:cs typeface="Arial"/>
              </a:rPr>
              <a:t> </a:t>
            </a:r>
            <a:r>
              <a:rPr lang="fr-FR" sz="1400" b="1" spc="15" dirty="0">
                <a:solidFill>
                  <a:srgbClr val="2B2E32"/>
                </a:solidFill>
                <a:latin typeface="Raleway" panose="020B0003030101060003" pitchFamily="34" charset="0"/>
                <a:cs typeface="Arial"/>
              </a:rPr>
              <a:t>des</a:t>
            </a:r>
            <a:r>
              <a:rPr lang="fr-FR" sz="1400" b="1" spc="-120" dirty="0">
                <a:solidFill>
                  <a:srgbClr val="2B2E32"/>
                </a:solidFill>
                <a:latin typeface="Raleway" panose="020B0003030101060003" pitchFamily="34" charset="0"/>
                <a:cs typeface="Arial"/>
              </a:rPr>
              <a:t> </a:t>
            </a:r>
            <a:r>
              <a:rPr lang="fr-FR" sz="1400" b="1" spc="10" dirty="0">
                <a:solidFill>
                  <a:srgbClr val="2B2E32"/>
                </a:solidFill>
                <a:latin typeface="Raleway" panose="020B0003030101060003" pitchFamily="34" charset="0"/>
                <a:cs typeface="Arial"/>
              </a:rPr>
              <a:t>pièces</a:t>
            </a:r>
            <a:r>
              <a:rPr lang="fr-FR" sz="1400" b="1" spc="-120" dirty="0">
                <a:solidFill>
                  <a:srgbClr val="2B2E32"/>
                </a:solidFill>
                <a:latin typeface="Raleway" panose="020B0003030101060003" pitchFamily="34" charset="0"/>
                <a:cs typeface="Arial"/>
              </a:rPr>
              <a:t> </a:t>
            </a:r>
            <a:r>
              <a:rPr lang="fr-FR" sz="1400" b="1" dirty="0">
                <a:solidFill>
                  <a:srgbClr val="2B2E32"/>
                </a:solidFill>
                <a:latin typeface="Raleway" panose="020B0003030101060003" pitchFamily="34" charset="0"/>
                <a:cs typeface="Arial"/>
              </a:rPr>
              <a:t>constitutives</a:t>
            </a:r>
            <a:r>
              <a:rPr lang="fr-FR" sz="1400" b="1" spc="-120" dirty="0">
                <a:solidFill>
                  <a:srgbClr val="2B2E32"/>
                </a:solidFill>
                <a:latin typeface="Raleway" panose="020B0003030101060003" pitchFamily="34" charset="0"/>
                <a:cs typeface="Arial"/>
              </a:rPr>
              <a:t> </a:t>
            </a:r>
            <a:r>
              <a:rPr lang="fr-FR" sz="1400" b="1" spc="-15" dirty="0">
                <a:solidFill>
                  <a:srgbClr val="2B2E32"/>
                </a:solidFill>
                <a:latin typeface="Raleway" panose="020B0003030101060003" pitchFamily="34" charset="0"/>
                <a:cs typeface="Arial"/>
              </a:rPr>
              <a:t>n’est</a:t>
            </a:r>
            <a:r>
              <a:rPr lang="fr-FR" sz="1400" b="1" spc="-120" dirty="0">
                <a:solidFill>
                  <a:srgbClr val="2B2E32"/>
                </a:solidFill>
                <a:latin typeface="Raleway" panose="020B0003030101060003" pitchFamily="34" charset="0"/>
                <a:cs typeface="Arial"/>
              </a:rPr>
              <a:t> </a:t>
            </a:r>
            <a:r>
              <a:rPr lang="fr-FR" sz="1400" b="1" spc="-25" dirty="0">
                <a:solidFill>
                  <a:srgbClr val="2B2E32"/>
                </a:solidFill>
                <a:latin typeface="Raleway" panose="020B0003030101060003" pitchFamily="34" charset="0"/>
                <a:cs typeface="Arial"/>
              </a:rPr>
              <a:t>pas</a:t>
            </a:r>
            <a:r>
              <a:rPr lang="fr-FR" sz="1400" b="1" spc="-120" dirty="0">
                <a:solidFill>
                  <a:srgbClr val="2B2E32"/>
                </a:solidFill>
                <a:latin typeface="Raleway" panose="020B0003030101060003" pitchFamily="34" charset="0"/>
                <a:cs typeface="Arial"/>
              </a:rPr>
              <a:t> </a:t>
            </a:r>
            <a:r>
              <a:rPr lang="fr-FR" sz="1400" b="1" spc="5" dirty="0">
                <a:solidFill>
                  <a:srgbClr val="2B2E32"/>
                </a:solidFill>
                <a:latin typeface="Raleway" panose="020B0003030101060003" pitchFamily="34" charset="0"/>
                <a:cs typeface="Arial"/>
              </a:rPr>
              <a:t>exhaustive. </a:t>
            </a:r>
            <a:r>
              <a:rPr lang="fr-FR" sz="1400" b="1" spc="145" dirty="0">
                <a:solidFill>
                  <a:srgbClr val="2B2E32"/>
                </a:solidFill>
                <a:latin typeface="Raleway" panose="020B0003030101060003" pitchFamily="34" charset="0"/>
                <a:cs typeface="Arial"/>
              </a:rPr>
              <a:t>Et</a:t>
            </a:r>
            <a:r>
              <a:rPr lang="fr-FR" sz="1400" b="1" spc="-120" dirty="0">
                <a:solidFill>
                  <a:srgbClr val="2B2E32"/>
                </a:solidFill>
                <a:latin typeface="Raleway" panose="020B0003030101060003" pitchFamily="34" charset="0"/>
                <a:cs typeface="Arial"/>
              </a:rPr>
              <a:t> </a:t>
            </a:r>
            <a:r>
              <a:rPr lang="fr-FR" sz="1400" b="1" spc="80" dirty="0">
                <a:solidFill>
                  <a:srgbClr val="2B2E32"/>
                </a:solidFill>
                <a:latin typeface="Raleway" panose="020B0003030101060003" pitchFamily="34" charset="0"/>
                <a:cs typeface="Arial"/>
              </a:rPr>
              <a:t>compte</a:t>
            </a:r>
            <a:r>
              <a:rPr lang="fr-FR" sz="1400" b="1" spc="-120" dirty="0">
                <a:solidFill>
                  <a:srgbClr val="2B2E32"/>
                </a:solidFill>
                <a:latin typeface="Raleway" panose="020B0003030101060003" pitchFamily="34" charset="0"/>
                <a:cs typeface="Arial"/>
              </a:rPr>
              <a:t> </a:t>
            </a:r>
            <a:r>
              <a:rPr lang="fr-FR" sz="1400" b="1" spc="70" dirty="0">
                <a:solidFill>
                  <a:srgbClr val="2B2E32"/>
                </a:solidFill>
                <a:latin typeface="Raleway" panose="020B0003030101060003" pitchFamily="34" charset="0"/>
                <a:cs typeface="Arial"/>
              </a:rPr>
              <a:t>tenu</a:t>
            </a:r>
            <a:r>
              <a:rPr lang="fr-FR" sz="1400" b="1" spc="-120" dirty="0">
                <a:solidFill>
                  <a:srgbClr val="2B2E32"/>
                </a:solidFill>
                <a:latin typeface="Raleway" panose="020B0003030101060003" pitchFamily="34" charset="0"/>
                <a:cs typeface="Arial"/>
              </a:rPr>
              <a:t> </a:t>
            </a:r>
            <a:r>
              <a:rPr lang="fr-FR" sz="1400" b="1" spc="120" dirty="0">
                <a:solidFill>
                  <a:srgbClr val="2B2E32"/>
                </a:solidFill>
                <a:latin typeface="Raleway" panose="020B0003030101060003" pitchFamily="34" charset="0"/>
                <a:cs typeface="Arial"/>
              </a:rPr>
              <a:t>de</a:t>
            </a:r>
            <a:r>
              <a:rPr lang="fr-FR" sz="1400" b="1" spc="-114" dirty="0">
                <a:solidFill>
                  <a:srgbClr val="2B2E32"/>
                </a:solidFill>
                <a:latin typeface="Raleway" panose="020B0003030101060003" pitchFamily="34" charset="0"/>
                <a:cs typeface="Arial"/>
              </a:rPr>
              <a:t> </a:t>
            </a:r>
            <a:r>
              <a:rPr lang="fr-FR" sz="1400" b="1" spc="85" dirty="0">
                <a:solidFill>
                  <a:srgbClr val="2B2E32"/>
                </a:solidFill>
                <a:latin typeface="Raleway" panose="020B0003030101060003" pitchFamily="34" charset="0"/>
                <a:cs typeface="Arial"/>
              </a:rPr>
              <a:t>la</a:t>
            </a:r>
            <a:r>
              <a:rPr lang="fr-FR" sz="1400" b="1" spc="-120" dirty="0">
                <a:solidFill>
                  <a:srgbClr val="2B2E32"/>
                </a:solidFill>
                <a:latin typeface="Raleway" panose="020B0003030101060003" pitchFamily="34" charset="0"/>
                <a:cs typeface="Arial"/>
              </a:rPr>
              <a:t> </a:t>
            </a:r>
            <a:r>
              <a:rPr lang="fr-FR" sz="1400" b="1" spc="60" dirty="0">
                <a:solidFill>
                  <a:srgbClr val="2B2E32"/>
                </a:solidFill>
                <a:latin typeface="Raleway" panose="020B0003030101060003" pitchFamily="34" charset="0"/>
                <a:cs typeface="Arial"/>
              </a:rPr>
              <a:t>relative </a:t>
            </a:r>
            <a:r>
              <a:rPr lang="fr-FR" sz="1400" b="1" spc="55" dirty="0">
                <a:solidFill>
                  <a:srgbClr val="2B2E32"/>
                </a:solidFill>
                <a:latin typeface="Raleway" panose="020B0003030101060003" pitchFamily="34" charset="0"/>
                <a:cs typeface="Arial"/>
              </a:rPr>
              <a:t>complexité </a:t>
            </a:r>
            <a:r>
              <a:rPr lang="fr-FR" sz="1400" b="1" spc="145" dirty="0">
                <a:solidFill>
                  <a:srgbClr val="2B2E32"/>
                </a:solidFill>
                <a:latin typeface="Raleway" panose="020B0003030101060003" pitchFamily="34" charset="0"/>
                <a:cs typeface="Arial"/>
              </a:rPr>
              <a:t>et </a:t>
            </a:r>
            <a:r>
              <a:rPr lang="fr-FR" sz="1400" b="1" spc="120" dirty="0">
                <a:solidFill>
                  <a:srgbClr val="2B2E32"/>
                </a:solidFill>
                <a:latin typeface="Raleway" panose="020B0003030101060003" pitchFamily="34" charset="0"/>
                <a:cs typeface="Arial"/>
              </a:rPr>
              <a:t>de </a:t>
            </a:r>
            <a:r>
              <a:rPr lang="fr-FR" sz="1400" b="1" spc="20" dirty="0">
                <a:solidFill>
                  <a:srgbClr val="2B2E32"/>
                </a:solidFill>
                <a:latin typeface="Raleway" panose="020B0003030101060003" pitchFamily="34" charset="0"/>
                <a:cs typeface="Arial"/>
              </a:rPr>
              <a:t>l’évolution </a:t>
            </a:r>
            <a:r>
              <a:rPr lang="fr-FR" sz="1400" b="1" spc="25" dirty="0">
                <a:solidFill>
                  <a:srgbClr val="2B2E32"/>
                </a:solidFill>
                <a:latin typeface="Raleway" panose="020B0003030101060003" pitchFamily="34" charset="0"/>
                <a:cs typeface="Arial"/>
              </a:rPr>
              <a:t>constante </a:t>
            </a:r>
            <a:r>
              <a:rPr lang="fr-FR" sz="1400" b="1" spc="15" dirty="0">
                <a:solidFill>
                  <a:srgbClr val="2B2E32"/>
                </a:solidFill>
                <a:latin typeface="Raleway" panose="020B0003030101060003" pitchFamily="34" charset="0"/>
                <a:cs typeface="Arial"/>
              </a:rPr>
              <a:t>des </a:t>
            </a:r>
            <a:r>
              <a:rPr lang="fr-FR" sz="1400" b="1" spc="35" dirty="0">
                <a:solidFill>
                  <a:srgbClr val="2B2E32"/>
                </a:solidFill>
                <a:latin typeface="Raleway" panose="020B0003030101060003" pitchFamily="34" charset="0"/>
                <a:cs typeface="Arial"/>
              </a:rPr>
              <a:t>réglementations, </a:t>
            </a:r>
            <a:r>
              <a:rPr lang="fr-FR" sz="1400" b="1" spc="25" dirty="0">
                <a:solidFill>
                  <a:srgbClr val="2B2E32"/>
                </a:solidFill>
                <a:latin typeface="Raleway" panose="020B0003030101060003" pitchFamily="34" charset="0"/>
                <a:cs typeface="Arial"/>
              </a:rPr>
              <a:t>chez Optimhome, </a:t>
            </a:r>
            <a:r>
              <a:rPr lang="fr-FR" sz="1400" b="1" spc="-55" dirty="0">
                <a:solidFill>
                  <a:srgbClr val="2B2E32"/>
                </a:solidFill>
                <a:latin typeface="Raleway" panose="020B0003030101060003" pitchFamily="34" charset="0"/>
                <a:cs typeface="Arial"/>
              </a:rPr>
              <a:t>nous </a:t>
            </a:r>
            <a:r>
              <a:rPr lang="fr-FR" sz="1400" b="1" spc="-20" dirty="0">
                <a:solidFill>
                  <a:srgbClr val="2B2E32"/>
                </a:solidFill>
                <a:latin typeface="Raleway" panose="020B0003030101060003" pitchFamily="34" charset="0"/>
                <a:cs typeface="Arial"/>
              </a:rPr>
              <a:t>constituons </a:t>
            </a:r>
            <a:r>
              <a:rPr lang="fr-FR" sz="1400" b="1" spc="10" dirty="0">
                <a:solidFill>
                  <a:srgbClr val="2B2E32"/>
                </a:solidFill>
                <a:latin typeface="Raleway" panose="020B0003030101060003" pitchFamily="34" charset="0"/>
                <a:cs typeface="Arial"/>
              </a:rPr>
              <a:t>pour </a:t>
            </a:r>
            <a:r>
              <a:rPr lang="fr-FR" sz="1400" b="1" spc="-55" dirty="0">
                <a:solidFill>
                  <a:srgbClr val="2B2E32"/>
                </a:solidFill>
                <a:latin typeface="Raleway" panose="020B0003030101060003" pitchFamily="34" charset="0"/>
                <a:cs typeface="Arial"/>
              </a:rPr>
              <a:t>vous </a:t>
            </a:r>
            <a:r>
              <a:rPr lang="fr-FR" sz="1400" b="1" spc="-5" dirty="0">
                <a:solidFill>
                  <a:srgbClr val="2B2E32"/>
                </a:solidFill>
                <a:latin typeface="Raleway" panose="020B0003030101060003" pitchFamily="34" charset="0"/>
                <a:cs typeface="Arial"/>
              </a:rPr>
              <a:t>un </a:t>
            </a:r>
            <a:r>
              <a:rPr lang="fr-FR" sz="1400" b="1" spc="-40" dirty="0">
                <a:solidFill>
                  <a:srgbClr val="2B2E32"/>
                </a:solidFill>
                <a:latin typeface="Raleway" panose="020B0003030101060003" pitchFamily="34" charset="0"/>
                <a:cs typeface="Arial"/>
              </a:rPr>
              <a:t>dossier </a:t>
            </a:r>
            <a:r>
              <a:rPr lang="fr-FR" sz="1400" b="1" spc="85" dirty="0">
                <a:solidFill>
                  <a:srgbClr val="2B2E32"/>
                </a:solidFill>
                <a:latin typeface="Raleway" panose="020B0003030101060003" pitchFamily="34" charset="0"/>
                <a:cs typeface="Arial"/>
              </a:rPr>
              <a:t>complet </a:t>
            </a:r>
            <a:r>
              <a:rPr lang="fr-FR" sz="1400" b="1" spc="70" dirty="0">
                <a:solidFill>
                  <a:srgbClr val="2B2E32"/>
                </a:solidFill>
                <a:latin typeface="Raleway" panose="020B0003030101060003" pitchFamily="34" charset="0"/>
                <a:cs typeface="Arial"/>
              </a:rPr>
              <a:t>que </a:t>
            </a:r>
            <a:r>
              <a:rPr lang="fr-FR" sz="1400" b="1" spc="-55" dirty="0">
                <a:solidFill>
                  <a:srgbClr val="2B2E32"/>
                </a:solidFill>
                <a:latin typeface="Raleway" panose="020B0003030101060003" pitchFamily="34" charset="0"/>
                <a:cs typeface="Arial"/>
              </a:rPr>
              <a:t>nous </a:t>
            </a:r>
            <a:r>
              <a:rPr lang="fr-FR" sz="1400" b="1" spc="25" dirty="0">
                <a:solidFill>
                  <a:srgbClr val="2B2E32"/>
                </a:solidFill>
                <a:latin typeface="Raleway" panose="020B0003030101060003" pitchFamily="34" charset="0"/>
                <a:cs typeface="Arial"/>
              </a:rPr>
              <a:t>transmettons </a:t>
            </a:r>
            <a:r>
              <a:rPr lang="fr-FR" sz="1400" b="1" spc="35" dirty="0">
                <a:solidFill>
                  <a:srgbClr val="2B2E32"/>
                </a:solidFill>
                <a:latin typeface="Raleway" panose="020B0003030101060003" pitchFamily="34" charset="0"/>
                <a:cs typeface="Arial"/>
              </a:rPr>
              <a:t>au </a:t>
            </a:r>
            <a:r>
              <a:rPr lang="fr-FR" sz="1400" b="1" dirty="0">
                <a:solidFill>
                  <a:srgbClr val="2B2E32"/>
                </a:solidFill>
                <a:latin typeface="Raleway" panose="020B0003030101060003" pitchFamily="34" charset="0"/>
                <a:cs typeface="Arial"/>
              </a:rPr>
              <a:t>notaire.</a:t>
            </a:r>
          </a:p>
        </p:txBody>
      </p:sp>
      <p:sp>
        <p:nvSpPr>
          <p:cNvPr id="48" name="Rectangle 47">
            <a:extLst>
              <a:ext uri="{FF2B5EF4-FFF2-40B4-BE49-F238E27FC236}">
                <a16:creationId xmlns:a16="http://schemas.microsoft.com/office/drawing/2014/main" id="{AF839E95-2D5E-9740-971B-3CC226D6ADB4}"/>
              </a:ext>
            </a:extLst>
          </p:cNvPr>
          <p:cNvSpPr/>
          <p:nvPr/>
        </p:nvSpPr>
        <p:spPr>
          <a:xfrm>
            <a:off x="15697200" y="9334500"/>
            <a:ext cx="2590800" cy="952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1" name="Image 50">
            <a:extLst>
              <a:ext uri="{FF2B5EF4-FFF2-40B4-BE49-F238E27FC236}">
                <a16:creationId xmlns:a16="http://schemas.microsoft.com/office/drawing/2014/main" id="{34B23000-08F3-504F-B834-D242907D5309}"/>
              </a:ext>
            </a:extLst>
          </p:cNvPr>
          <p:cNvPicPr>
            <a:picLocks noChangeAspect="1"/>
          </p:cNvPicPr>
          <p:nvPr/>
        </p:nvPicPr>
        <p:blipFill>
          <a:blip r:embed="rId5"/>
          <a:stretch>
            <a:fillRect/>
          </a:stretch>
        </p:blipFill>
        <p:spPr>
          <a:xfrm>
            <a:off x="16154400" y="9639300"/>
            <a:ext cx="1743174" cy="424062"/>
          </a:xfrm>
          <a:prstGeom prst="rect">
            <a:avLst/>
          </a:prstGeom>
        </p:spPr>
      </p:pic>
    </p:spTree>
    <p:extLst>
      <p:ext uri="{BB962C8B-B14F-4D97-AF65-F5344CB8AC3E}">
        <p14:creationId xmlns:p14="http://schemas.microsoft.com/office/powerpoint/2010/main" val="18191293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 15" descr="Une image contenant intérieur, armoire, personne, blanc&#10;&#10;Description générée automatiquement">
            <a:extLst>
              <a:ext uri="{FF2B5EF4-FFF2-40B4-BE49-F238E27FC236}">
                <a16:creationId xmlns:a16="http://schemas.microsoft.com/office/drawing/2014/main" id="{B352CE71-F55F-5B4F-8A6A-F459A57E0722}"/>
              </a:ext>
            </a:extLst>
          </p:cNvPr>
          <p:cNvPicPr>
            <a:picLocks noChangeAspect="1"/>
          </p:cNvPicPr>
          <p:nvPr/>
        </p:nvPicPr>
        <p:blipFill rotWithShape="1">
          <a:blip r:embed="rId3">
            <a:extLst>
              <a:ext uri="{28A0092B-C50C-407E-A947-70E740481C1C}">
                <a14:useLocalDpi xmlns:a14="http://schemas.microsoft.com/office/drawing/2010/main" val="0"/>
              </a:ext>
            </a:extLst>
          </a:blip>
          <a:srcRect l="46701" r="12580"/>
          <a:stretch/>
        </p:blipFill>
        <p:spPr>
          <a:xfrm>
            <a:off x="12005761" y="-4648"/>
            <a:ext cx="6282240" cy="10291648"/>
          </a:xfrm>
          <a:prstGeom prst="rect">
            <a:avLst/>
          </a:prstGeom>
        </p:spPr>
      </p:pic>
      <p:sp>
        <p:nvSpPr>
          <p:cNvPr id="3" name="object 3"/>
          <p:cNvSpPr txBox="1"/>
          <p:nvPr/>
        </p:nvSpPr>
        <p:spPr>
          <a:xfrm>
            <a:off x="1240925" y="5618283"/>
            <a:ext cx="9556400" cy="948978"/>
          </a:xfrm>
          <a:prstGeom prst="rect">
            <a:avLst/>
          </a:prstGeom>
        </p:spPr>
        <p:txBody>
          <a:bodyPr vert="horz" wrap="square" lIns="0" tIns="12700" rIns="0" bIns="0" rtlCol="0">
            <a:spAutoFit/>
          </a:bodyPr>
          <a:lstStyle/>
          <a:p>
            <a:pPr marL="355600" indent="-342900">
              <a:lnSpc>
                <a:spcPct val="100000"/>
              </a:lnSpc>
              <a:spcBef>
                <a:spcPts val="100"/>
              </a:spcBef>
              <a:buFontTx/>
              <a:buChar char="-"/>
            </a:pPr>
            <a:r>
              <a:rPr lang="fr-FR" sz="2000" b="1" spc="45" dirty="0">
                <a:latin typeface="Raleway" panose="020B0003030101060003" pitchFamily="34" charset="0"/>
              </a:rPr>
              <a:t>L’annonce</a:t>
            </a:r>
            <a:br>
              <a:rPr lang="fr-FR" sz="2000" spc="45" dirty="0">
                <a:latin typeface="Raleway" panose="020B0003030101060003" pitchFamily="34" charset="0"/>
              </a:rPr>
            </a:br>
            <a:r>
              <a:rPr lang="fr-FR" sz="2000" spc="45" dirty="0">
                <a:latin typeface="Raleway" panose="020B0003030101060003" pitchFamily="34" charset="0"/>
              </a:rPr>
              <a:t>Plusieurs</a:t>
            </a:r>
            <a:r>
              <a:rPr lang="fr-FR" sz="2000" spc="-95" dirty="0">
                <a:latin typeface="Raleway" panose="020B0003030101060003" pitchFamily="34" charset="0"/>
              </a:rPr>
              <a:t> </a:t>
            </a:r>
            <a:r>
              <a:rPr lang="fr-FR" sz="2000" spc="65" dirty="0">
                <a:latin typeface="Raleway" panose="020B0003030101060003" pitchFamily="34" charset="0"/>
              </a:rPr>
              <a:t>règles</a:t>
            </a:r>
            <a:r>
              <a:rPr lang="fr-FR" sz="2000" spc="-95" dirty="0">
                <a:latin typeface="Raleway" panose="020B0003030101060003" pitchFamily="34" charset="0"/>
              </a:rPr>
              <a:t> </a:t>
            </a:r>
            <a:r>
              <a:rPr lang="fr-FR" sz="2000" spc="50" dirty="0">
                <a:latin typeface="Raleway" panose="020B0003030101060003" pitchFamily="34" charset="0"/>
              </a:rPr>
              <a:t>sont</a:t>
            </a:r>
            <a:r>
              <a:rPr lang="fr-FR" sz="2000" spc="-90" dirty="0">
                <a:latin typeface="Raleway" panose="020B0003030101060003" pitchFamily="34" charset="0"/>
              </a:rPr>
              <a:t> </a:t>
            </a:r>
            <a:r>
              <a:rPr lang="fr-FR" sz="2000" spc="35" dirty="0">
                <a:latin typeface="Raleway" panose="020B0003030101060003" pitchFamily="34" charset="0"/>
              </a:rPr>
              <a:t>à</a:t>
            </a:r>
            <a:r>
              <a:rPr lang="fr-FR" sz="2000" spc="-95" dirty="0">
                <a:latin typeface="Raleway" panose="020B0003030101060003" pitchFamily="34" charset="0"/>
              </a:rPr>
              <a:t> </a:t>
            </a:r>
            <a:r>
              <a:rPr lang="fr-FR" sz="2000" spc="35" dirty="0">
                <a:latin typeface="Raleway" panose="020B0003030101060003" pitchFamily="34" charset="0"/>
              </a:rPr>
              <a:t>respecter</a:t>
            </a:r>
            <a:r>
              <a:rPr lang="fr-FR" sz="2000" spc="-90" dirty="0">
                <a:latin typeface="Raleway" panose="020B0003030101060003" pitchFamily="34" charset="0"/>
              </a:rPr>
              <a:t> </a:t>
            </a:r>
            <a:r>
              <a:rPr lang="fr-FR" sz="2000" spc="60" dirty="0">
                <a:latin typeface="Raleway" panose="020B0003030101060003" pitchFamily="34" charset="0"/>
              </a:rPr>
              <a:t>pour</a:t>
            </a:r>
            <a:r>
              <a:rPr lang="fr-FR" sz="2000" spc="-95" dirty="0">
                <a:latin typeface="Raleway" panose="020B0003030101060003" pitchFamily="34" charset="0"/>
              </a:rPr>
              <a:t> </a:t>
            </a:r>
            <a:r>
              <a:rPr lang="fr-FR" sz="2000" dirty="0">
                <a:latin typeface="Raleway" panose="020B0003030101060003" pitchFamily="34" charset="0"/>
              </a:rPr>
              <a:t>réaliser</a:t>
            </a:r>
            <a:r>
              <a:rPr lang="fr-FR" sz="2000" spc="-90" dirty="0">
                <a:latin typeface="Raleway" panose="020B0003030101060003" pitchFamily="34" charset="0"/>
              </a:rPr>
              <a:t> </a:t>
            </a:r>
            <a:r>
              <a:rPr lang="fr-FR" sz="2000" spc="80" dirty="0">
                <a:latin typeface="Raleway" panose="020B0003030101060003" pitchFamily="34" charset="0"/>
              </a:rPr>
              <a:t>une</a:t>
            </a:r>
            <a:r>
              <a:rPr lang="fr-FR" sz="2000" spc="-95" dirty="0">
                <a:latin typeface="Raleway" panose="020B0003030101060003" pitchFamily="34" charset="0"/>
              </a:rPr>
              <a:t> </a:t>
            </a:r>
            <a:r>
              <a:rPr lang="fr-FR" sz="2000" spc="85" dirty="0">
                <a:latin typeface="Raleway" panose="020B0003030101060003" pitchFamily="34" charset="0"/>
              </a:rPr>
              <a:t>bonne</a:t>
            </a:r>
            <a:r>
              <a:rPr lang="fr-FR" sz="2000" spc="-90" dirty="0">
                <a:latin typeface="Raleway" panose="020B0003030101060003" pitchFamily="34" charset="0"/>
              </a:rPr>
              <a:t> </a:t>
            </a:r>
            <a:r>
              <a:rPr lang="fr-FR" sz="2000" spc="75" dirty="0">
                <a:latin typeface="Raleway" panose="020B0003030101060003" pitchFamily="34" charset="0"/>
              </a:rPr>
              <a:t>annonce</a:t>
            </a:r>
            <a:endParaRPr lang="fr-FR" sz="2000" spc="-95" dirty="0">
              <a:latin typeface="Raleway" panose="020B0003030101060003" pitchFamily="34" charset="0"/>
            </a:endParaRPr>
          </a:p>
          <a:p>
            <a:pPr marL="12700">
              <a:lnSpc>
                <a:spcPct val="100000"/>
              </a:lnSpc>
              <a:spcBef>
                <a:spcPts val="100"/>
              </a:spcBef>
            </a:pPr>
            <a:endParaRPr lang="fr-FR" sz="2000" spc="-95" dirty="0">
              <a:latin typeface="Raleway" panose="020B0003030101060003" pitchFamily="34" charset="0"/>
            </a:endParaRPr>
          </a:p>
        </p:txBody>
      </p:sp>
      <p:sp>
        <p:nvSpPr>
          <p:cNvPr id="10" name="Rectangle 9">
            <a:extLst>
              <a:ext uri="{FF2B5EF4-FFF2-40B4-BE49-F238E27FC236}">
                <a16:creationId xmlns:a16="http://schemas.microsoft.com/office/drawing/2014/main" id="{2E0BF23A-B3CC-A44A-83D6-2F6D1899EE07}"/>
              </a:ext>
            </a:extLst>
          </p:cNvPr>
          <p:cNvSpPr/>
          <p:nvPr/>
        </p:nvSpPr>
        <p:spPr>
          <a:xfrm>
            <a:off x="0" y="-4646"/>
            <a:ext cx="12015947" cy="4610100"/>
          </a:xfrm>
          <a:prstGeom prst="rect">
            <a:avLst/>
          </a:prstGeom>
          <a:solidFill>
            <a:srgbClr val="5F25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object 6">
            <a:extLst>
              <a:ext uri="{FF2B5EF4-FFF2-40B4-BE49-F238E27FC236}">
                <a16:creationId xmlns:a16="http://schemas.microsoft.com/office/drawing/2014/main" id="{6E8C7259-B3AF-4B42-A257-CAA351FC1CD8}"/>
              </a:ext>
            </a:extLst>
          </p:cNvPr>
          <p:cNvSpPr txBox="1">
            <a:spLocks noGrp="1"/>
          </p:cNvSpPr>
          <p:nvPr>
            <p:ph type="title"/>
          </p:nvPr>
        </p:nvSpPr>
        <p:spPr>
          <a:xfrm>
            <a:off x="1240925" y="1444211"/>
            <a:ext cx="6272052" cy="1004506"/>
          </a:xfrm>
          <a:prstGeom prst="rect">
            <a:avLst/>
          </a:prstGeom>
        </p:spPr>
        <p:txBody>
          <a:bodyPr vert="horz" wrap="square" lIns="0" tIns="12065" rIns="0" bIns="0" rtlCol="0">
            <a:spAutoFit/>
          </a:bodyPr>
          <a:lstStyle/>
          <a:p>
            <a:pPr marL="12700" marR="5080">
              <a:lnSpc>
                <a:spcPct val="107600"/>
              </a:lnSpc>
              <a:spcBef>
                <a:spcPts val="95"/>
              </a:spcBef>
            </a:pPr>
            <a:r>
              <a:rPr lang="fr-FR" sz="6450" spc="10" dirty="0">
                <a:solidFill>
                  <a:schemeClr val="bg1"/>
                </a:solidFill>
              </a:rPr>
              <a:t>L’ANNONCE</a:t>
            </a:r>
            <a:endParaRPr sz="6000" dirty="0">
              <a:solidFill>
                <a:schemeClr val="bg1"/>
              </a:solidFill>
            </a:endParaRPr>
          </a:p>
        </p:txBody>
      </p:sp>
      <p:sp>
        <p:nvSpPr>
          <p:cNvPr id="14" name="object 6">
            <a:extLst>
              <a:ext uri="{FF2B5EF4-FFF2-40B4-BE49-F238E27FC236}">
                <a16:creationId xmlns:a16="http://schemas.microsoft.com/office/drawing/2014/main" id="{DD81DF0C-32C3-6444-A400-8B8F6441BF69}"/>
              </a:ext>
            </a:extLst>
          </p:cNvPr>
          <p:cNvSpPr txBox="1">
            <a:spLocks/>
          </p:cNvSpPr>
          <p:nvPr/>
        </p:nvSpPr>
        <p:spPr>
          <a:xfrm>
            <a:off x="1240925" y="2285775"/>
            <a:ext cx="6272052" cy="1004506"/>
          </a:xfrm>
          <a:prstGeom prst="rect">
            <a:avLst/>
          </a:prstGeom>
        </p:spPr>
        <p:txBody>
          <a:bodyPr vert="horz" wrap="square" lIns="0" tIns="12065" rIns="0" bIns="0" rtlCol="0">
            <a:spAutoFit/>
          </a:bodyPr>
          <a:lstStyle>
            <a:lvl1pPr>
              <a:defRPr sz="6500" b="1" i="0">
                <a:solidFill>
                  <a:srgbClr val="FAFAFA"/>
                </a:solidFill>
                <a:latin typeface="Arial"/>
                <a:ea typeface="+mj-ea"/>
                <a:cs typeface="Arial"/>
              </a:defRPr>
            </a:lvl1pPr>
          </a:lstStyle>
          <a:p>
            <a:pPr marL="12700" marR="5080">
              <a:lnSpc>
                <a:spcPct val="107600"/>
              </a:lnSpc>
              <a:spcBef>
                <a:spcPts val="95"/>
              </a:spcBef>
            </a:pPr>
            <a:r>
              <a:rPr lang="fr-FR" sz="6450" kern="0" spc="10" dirty="0">
                <a:solidFill>
                  <a:schemeClr val="bg1"/>
                </a:solidFill>
              </a:rPr>
              <a:t>ET LES VISITES</a:t>
            </a:r>
            <a:endParaRPr lang="fr-FR" sz="6000" kern="0" dirty="0">
              <a:solidFill>
                <a:schemeClr val="bg1"/>
              </a:solidFill>
            </a:endParaRPr>
          </a:p>
        </p:txBody>
      </p:sp>
      <p:sp>
        <p:nvSpPr>
          <p:cNvPr id="9" name="Rectangle 8">
            <a:extLst>
              <a:ext uri="{FF2B5EF4-FFF2-40B4-BE49-F238E27FC236}">
                <a16:creationId xmlns:a16="http://schemas.microsoft.com/office/drawing/2014/main" id="{05F9E861-7776-0D4C-BE5E-62587651F1D6}"/>
              </a:ext>
            </a:extLst>
          </p:cNvPr>
          <p:cNvSpPr/>
          <p:nvPr/>
        </p:nvSpPr>
        <p:spPr>
          <a:xfrm>
            <a:off x="15697200" y="9334500"/>
            <a:ext cx="2590800" cy="952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Image 10">
            <a:extLst>
              <a:ext uri="{FF2B5EF4-FFF2-40B4-BE49-F238E27FC236}">
                <a16:creationId xmlns:a16="http://schemas.microsoft.com/office/drawing/2014/main" id="{B7335203-5FE4-3A43-981D-0705C675865D}"/>
              </a:ext>
            </a:extLst>
          </p:cNvPr>
          <p:cNvPicPr>
            <a:picLocks noChangeAspect="1"/>
          </p:cNvPicPr>
          <p:nvPr/>
        </p:nvPicPr>
        <p:blipFill>
          <a:blip r:embed="rId4"/>
          <a:stretch>
            <a:fillRect/>
          </a:stretch>
        </p:blipFill>
        <p:spPr>
          <a:xfrm>
            <a:off x="16154400" y="9639300"/>
            <a:ext cx="1743174" cy="424062"/>
          </a:xfrm>
          <a:prstGeom prst="rect">
            <a:avLst/>
          </a:prstGeom>
        </p:spPr>
      </p:pic>
      <p:sp>
        <p:nvSpPr>
          <p:cNvPr id="13" name="object 3">
            <a:extLst>
              <a:ext uri="{FF2B5EF4-FFF2-40B4-BE49-F238E27FC236}">
                <a16:creationId xmlns:a16="http://schemas.microsoft.com/office/drawing/2014/main" id="{3C884A13-6101-C14A-8839-4621F0FCFB9C}"/>
              </a:ext>
            </a:extLst>
          </p:cNvPr>
          <p:cNvSpPr txBox="1"/>
          <p:nvPr/>
        </p:nvSpPr>
        <p:spPr>
          <a:xfrm>
            <a:off x="1240924" y="6898359"/>
            <a:ext cx="10265275" cy="2693045"/>
          </a:xfrm>
          <a:prstGeom prst="rect">
            <a:avLst/>
          </a:prstGeom>
        </p:spPr>
        <p:txBody>
          <a:bodyPr vert="horz" wrap="square" lIns="0" tIns="12700" rIns="0" bIns="0" rtlCol="0">
            <a:spAutoFit/>
          </a:bodyPr>
          <a:lstStyle/>
          <a:p>
            <a:pPr marL="355600" indent="-342900">
              <a:lnSpc>
                <a:spcPct val="150000"/>
              </a:lnSpc>
              <a:spcBef>
                <a:spcPts val="100"/>
              </a:spcBef>
              <a:buFontTx/>
              <a:buChar char="-"/>
            </a:pPr>
            <a:r>
              <a:rPr lang="fr-FR" sz="2000" b="1" spc="45" dirty="0">
                <a:latin typeface="Raleway" panose="020B0003030101060003" pitchFamily="34" charset="0"/>
              </a:rPr>
              <a:t>Les visites</a:t>
            </a:r>
          </a:p>
          <a:p>
            <a:pPr marL="12700">
              <a:lnSpc>
                <a:spcPct val="150000"/>
              </a:lnSpc>
              <a:spcBef>
                <a:spcPts val="100"/>
              </a:spcBef>
            </a:pPr>
            <a:r>
              <a:rPr lang="fr-FR" sz="2000" spc="45" dirty="0">
                <a:latin typeface="Raleway" panose="020B0003030101060003" pitchFamily="34" charset="0"/>
              </a:rPr>
              <a:t>Au préalable :</a:t>
            </a:r>
          </a:p>
          <a:p>
            <a:pPr marL="12700">
              <a:lnSpc>
                <a:spcPct val="150000"/>
              </a:lnSpc>
              <a:spcBef>
                <a:spcPts val="100"/>
              </a:spcBef>
            </a:pPr>
            <a:r>
              <a:rPr lang="fr-FR" sz="2000" spc="45" dirty="0">
                <a:latin typeface="Raleway" panose="020B0003030101060003" pitchFamily="34" charset="0"/>
              </a:rPr>
              <a:t>    Identifier un vrai acquéreur pour éviter les visites inutiles</a:t>
            </a:r>
          </a:p>
          <a:p>
            <a:pPr marL="12700">
              <a:lnSpc>
                <a:spcPct val="150000"/>
              </a:lnSpc>
              <a:spcBef>
                <a:spcPts val="100"/>
              </a:spcBef>
            </a:pPr>
            <a:r>
              <a:rPr lang="fr-FR" sz="2000" spc="45" dirty="0">
                <a:latin typeface="Raleway" panose="020B0003030101060003" pitchFamily="34" charset="0"/>
              </a:rPr>
              <a:t>    Trouver une tierce personne de confiance pour gérer les visites</a:t>
            </a:r>
          </a:p>
          <a:p>
            <a:pPr marL="12700">
              <a:lnSpc>
                <a:spcPct val="150000"/>
              </a:lnSpc>
              <a:spcBef>
                <a:spcPts val="100"/>
              </a:spcBef>
            </a:pPr>
            <a:r>
              <a:rPr lang="fr-FR" sz="2000" spc="45" dirty="0">
                <a:latin typeface="Raleway" panose="020B0003030101060003" pitchFamily="34" charset="0"/>
              </a:rPr>
              <a:t>    Préparer la visite de sa maison ou son appartement pour le rendre accueillant</a:t>
            </a:r>
            <a:endParaRPr lang="fr-FR" sz="2000" spc="-95" dirty="0">
              <a:latin typeface="Raleway" panose="020B0003030101060003" pitchFamily="34" charset="0"/>
            </a:endParaRPr>
          </a:p>
          <a:p>
            <a:pPr marL="12700">
              <a:lnSpc>
                <a:spcPct val="100000"/>
              </a:lnSpc>
              <a:spcBef>
                <a:spcPts val="100"/>
              </a:spcBef>
            </a:pPr>
            <a:endParaRPr lang="fr-FR" sz="2000" spc="-95" dirty="0">
              <a:latin typeface="Raleway" panose="020B0003030101060003" pitchFamily="34" charset="0"/>
            </a:endParaRPr>
          </a:p>
        </p:txBody>
      </p:sp>
      <p:pic>
        <p:nvPicPr>
          <p:cNvPr id="15" name="Image 14">
            <a:extLst>
              <a:ext uri="{FF2B5EF4-FFF2-40B4-BE49-F238E27FC236}">
                <a16:creationId xmlns:a16="http://schemas.microsoft.com/office/drawing/2014/main" id="{5D6BB75A-50EE-1B4D-A683-D775A56D6121}"/>
              </a:ext>
            </a:extLst>
          </p:cNvPr>
          <p:cNvPicPr>
            <a:picLocks noChangeAspect="1"/>
          </p:cNvPicPr>
          <p:nvPr/>
        </p:nvPicPr>
        <p:blipFill>
          <a:blip r:embed="rId5"/>
          <a:stretch>
            <a:fillRect/>
          </a:stretch>
        </p:blipFill>
        <p:spPr>
          <a:xfrm>
            <a:off x="1219200" y="9029700"/>
            <a:ext cx="167950" cy="119369"/>
          </a:xfrm>
          <a:prstGeom prst="rect">
            <a:avLst/>
          </a:prstGeom>
        </p:spPr>
      </p:pic>
      <p:pic>
        <p:nvPicPr>
          <p:cNvPr id="17" name="Image 16">
            <a:extLst>
              <a:ext uri="{FF2B5EF4-FFF2-40B4-BE49-F238E27FC236}">
                <a16:creationId xmlns:a16="http://schemas.microsoft.com/office/drawing/2014/main" id="{D84D4E66-2262-424D-A3DC-5D051E6B0924}"/>
              </a:ext>
            </a:extLst>
          </p:cNvPr>
          <p:cNvPicPr>
            <a:picLocks noChangeAspect="1"/>
          </p:cNvPicPr>
          <p:nvPr/>
        </p:nvPicPr>
        <p:blipFill>
          <a:blip r:embed="rId5"/>
          <a:stretch>
            <a:fillRect/>
          </a:stretch>
        </p:blipFill>
        <p:spPr>
          <a:xfrm>
            <a:off x="1240923" y="8070322"/>
            <a:ext cx="167950" cy="119369"/>
          </a:xfrm>
          <a:prstGeom prst="rect">
            <a:avLst/>
          </a:prstGeom>
        </p:spPr>
      </p:pic>
      <p:pic>
        <p:nvPicPr>
          <p:cNvPr id="18" name="Image 17">
            <a:extLst>
              <a:ext uri="{FF2B5EF4-FFF2-40B4-BE49-F238E27FC236}">
                <a16:creationId xmlns:a16="http://schemas.microsoft.com/office/drawing/2014/main" id="{40144758-2310-1C4F-A463-63540C1E863C}"/>
              </a:ext>
            </a:extLst>
          </p:cNvPr>
          <p:cNvPicPr>
            <a:picLocks noChangeAspect="1"/>
          </p:cNvPicPr>
          <p:nvPr/>
        </p:nvPicPr>
        <p:blipFill>
          <a:blip r:embed="rId5"/>
          <a:stretch>
            <a:fillRect/>
          </a:stretch>
        </p:blipFill>
        <p:spPr>
          <a:xfrm>
            <a:off x="1240923" y="8515553"/>
            <a:ext cx="167950" cy="119369"/>
          </a:xfrm>
          <a:prstGeom prst="rect">
            <a:avLst/>
          </a:prstGeom>
        </p:spPr>
      </p:pic>
    </p:spTree>
    <p:extLst>
      <p:ext uri="{BB962C8B-B14F-4D97-AF65-F5344CB8AC3E}">
        <p14:creationId xmlns:p14="http://schemas.microsoft.com/office/powerpoint/2010/main" val="27125122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0" y="2251400"/>
            <a:ext cx="18288000" cy="628377"/>
          </a:xfrm>
          <a:prstGeom prst="rect">
            <a:avLst/>
          </a:prstGeom>
        </p:spPr>
        <p:txBody>
          <a:bodyPr vert="horz" wrap="square" lIns="0" tIns="12700" rIns="0" bIns="0" rtlCol="0">
            <a:spAutoFit/>
          </a:bodyPr>
          <a:lstStyle/>
          <a:p>
            <a:pPr marL="12700" marR="5080" algn="ctr">
              <a:spcBef>
                <a:spcPts val="100"/>
              </a:spcBef>
            </a:pPr>
            <a:r>
              <a:rPr lang="fr-FR" sz="4000" b="1" dirty="0">
                <a:solidFill>
                  <a:srgbClr val="2B2E32"/>
                </a:solidFill>
                <a:latin typeface="Raleway" panose="020B0003030101060003" pitchFamily="34" charset="0"/>
                <a:cs typeface="Trebuchet MS"/>
              </a:rPr>
              <a:t>RÉALISER UNE BONNE ANNONCE</a:t>
            </a:r>
          </a:p>
        </p:txBody>
      </p:sp>
      <p:sp>
        <p:nvSpPr>
          <p:cNvPr id="10" name="Rectangle 9">
            <a:extLst>
              <a:ext uri="{FF2B5EF4-FFF2-40B4-BE49-F238E27FC236}">
                <a16:creationId xmlns:a16="http://schemas.microsoft.com/office/drawing/2014/main" id="{2E0BF23A-B3CC-A44A-83D6-2F6D1899EE07}"/>
              </a:ext>
            </a:extLst>
          </p:cNvPr>
          <p:cNvSpPr/>
          <p:nvPr/>
        </p:nvSpPr>
        <p:spPr>
          <a:xfrm>
            <a:off x="-44604" y="0"/>
            <a:ext cx="5454804" cy="1471961"/>
          </a:xfrm>
          <a:prstGeom prst="rect">
            <a:avLst/>
          </a:prstGeom>
          <a:solidFill>
            <a:srgbClr val="FF7B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object 6">
            <a:extLst>
              <a:ext uri="{FF2B5EF4-FFF2-40B4-BE49-F238E27FC236}">
                <a16:creationId xmlns:a16="http://schemas.microsoft.com/office/drawing/2014/main" id="{6E8C7259-B3AF-4B42-A257-CAA351FC1CD8}"/>
              </a:ext>
            </a:extLst>
          </p:cNvPr>
          <p:cNvSpPr txBox="1">
            <a:spLocks noGrp="1"/>
          </p:cNvSpPr>
          <p:nvPr>
            <p:ph type="title"/>
          </p:nvPr>
        </p:nvSpPr>
        <p:spPr>
          <a:xfrm>
            <a:off x="784302" y="268352"/>
            <a:ext cx="4092497" cy="935256"/>
          </a:xfrm>
          <a:prstGeom prst="rect">
            <a:avLst/>
          </a:prstGeom>
        </p:spPr>
        <p:txBody>
          <a:bodyPr vert="horz" wrap="square" lIns="0" tIns="12065" rIns="0" bIns="0" rtlCol="0">
            <a:spAutoFit/>
          </a:bodyPr>
          <a:lstStyle/>
          <a:p>
            <a:pPr marL="12700" marR="5080">
              <a:lnSpc>
                <a:spcPct val="107600"/>
              </a:lnSpc>
              <a:spcBef>
                <a:spcPts val="95"/>
              </a:spcBef>
            </a:pPr>
            <a:r>
              <a:rPr lang="fr-FR" sz="6000" spc="10" dirty="0">
                <a:solidFill>
                  <a:schemeClr val="bg1"/>
                </a:solidFill>
              </a:rPr>
              <a:t>L’annonce</a:t>
            </a:r>
            <a:endParaRPr sz="6000" dirty="0">
              <a:solidFill>
                <a:schemeClr val="bg1"/>
              </a:solidFill>
            </a:endParaRPr>
          </a:p>
        </p:txBody>
      </p:sp>
      <p:grpSp>
        <p:nvGrpSpPr>
          <p:cNvPr id="20" name="Groupe 19">
            <a:extLst>
              <a:ext uri="{FF2B5EF4-FFF2-40B4-BE49-F238E27FC236}">
                <a16:creationId xmlns:a16="http://schemas.microsoft.com/office/drawing/2014/main" id="{4DE060A6-9EDD-FA4D-8470-5B614CBCFCC4}"/>
              </a:ext>
            </a:extLst>
          </p:cNvPr>
          <p:cNvGrpSpPr/>
          <p:nvPr/>
        </p:nvGrpSpPr>
        <p:grpSpPr>
          <a:xfrm>
            <a:off x="381000" y="3848100"/>
            <a:ext cx="17285077" cy="4648200"/>
            <a:chOff x="207476" y="3848100"/>
            <a:chExt cx="17285077" cy="4648200"/>
          </a:xfrm>
        </p:grpSpPr>
        <p:grpSp>
          <p:nvGrpSpPr>
            <p:cNvPr id="53" name="Groupe 52">
              <a:extLst>
                <a:ext uri="{FF2B5EF4-FFF2-40B4-BE49-F238E27FC236}">
                  <a16:creationId xmlns:a16="http://schemas.microsoft.com/office/drawing/2014/main" id="{00BD62F7-A05C-1543-9F43-E73D3CF68065}"/>
                </a:ext>
              </a:extLst>
            </p:cNvPr>
            <p:cNvGrpSpPr/>
            <p:nvPr/>
          </p:nvGrpSpPr>
          <p:grpSpPr>
            <a:xfrm>
              <a:off x="207476" y="3848100"/>
              <a:ext cx="4174276" cy="4648200"/>
              <a:chOff x="2444307" y="2908266"/>
              <a:chExt cx="4174276" cy="4648200"/>
            </a:xfrm>
          </p:grpSpPr>
          <p:sp>
            <p:nvSpPr>
              <p:cNvPr id="11" name="Rectangle 10">
                <a:extLst>
                  <a:ext uri="{FF2B5EF4-FFF2-40B4-BE49-F238E27FC236}">
                    <a16:creationId xmlns:a16="http://schemas.microsoft.com/office/drawing/2014/main" id="{EE73CD9A-285F-7241-82C0-4693CA6A71E9}"/>
                  </a:ext>
                </a:extLst>
              </p:cNvPr>
              <p:cNvSpPr/>
              <p:nvPr/>
            </p:nvSpPr>
            <p:spPr>
              <a:xfrm>
                <a:off x="2444307" y="4632766"/>
                <a:ext cx="3880291" cy="1754326"/>
              </a:xfrm>
              <a:prstGeom prst="rect">
                <a:avLst/>
              </a:prstGeom>
            </p:spPr>
            <p:txBody>
              <a:bodyPr wrap="square">
                <a:spAutoFit/>
              </a:bodyPr>
              <a:lstStyle/>
              <a:p>
                <a:pPr marL="12700" marR="6350" algn="ctr"/>
                <a:r>
                  <a:rPr lang="fr-FR" spc="-50" dirty="0">
                    <a:solidFill>
                      <a:srgbClr val="2B2E32"/>
                    </a:solidFill>
                    <a:latin typeface="Raleway" panose="020B0003030101060003" pitchFamily="34" charset="0"/>
                  </a:rPr>
                  <a:t>Il </a:t>
                </a:r>
                <a:r>
                  <a:rPr lang="fr-FR" spc="35" dirty="0">
                    <a:solidFill>
                      <a:srgbClr val="2B2E32"/>
                    </a:solidFill>
                    <a:latin typeface="Raleway" panose="020B0003030101060003" pitchFamily="34" charset="0"/>
                  </a:rPr>
                  <a:t>est </a:t>
                </a:r>
                <a:r>
                  <a:rPr lang="fr-FR" b="1" spc="10" dirty="0">
                    <a:solidFill>
                      <a:srgbClr val="2B2E32"/>
                    </a:solidFill>
                    <a:latin typeface="Raleway" panose="020B0003030101060003" pitchFamily="34" charset="0"/>
                  </a:rPr>
                  <a:t>primordial </a:t>
                </a:r>
                <a:r>
                  <a:rPr lang="fr-FR" b="1" spc="95" dirty="0">
                    <a:solidFill>
                      <a:srgbClr val="2B2E32"/>
                    </a:solidFill>
                    <a:latin typeface="Raleway" panose="020B0003030101060003" pitchFamily="34" charset="0"/>
                  </a:rPr>
                  <a:t>de </a:t>
                </a:r>
                <a:r>
                  <a:rPr lang="fr-FR" b="1" dirty="0">
                    <a:solidFill>
                      <a:srgbClr val="2B2E32"/>
                    </a:solidFill>
                    <a:latin typeface="Raleway" panose="020B0003030101060003" pitchFamily="34" charset="0"/>
                  </a:rPr>
                  <a:t>mettre </a:t>
                </a:r>
                <a:r>
                  <a:rPr lang="fr-FR" b="1" spc="70" dirty="0">
                    <a:solidFill>
                      <a:srgbClr val="2B2E32"/>
                    </a:solidFill>
                    <a:latin typeface="Raleway" panose="020B0003030101060003" pitchFamily="34" charset="0"/>
                  </a:rPr>
                  <a:t>en </a:t>
                </a:r>
                <a:r>
                  <a:rPr lang="fr-FR" b="1" spc="20" dirty="0">
                    <a:solidFill>
                      <a:srgbClr val="2B2E32"/>
                    </a:solidFill>
                    <a:latin typeface="Raleway" panose="020B0003030101060003" pitchFamily="34" charset="0"/>
                  </a:rPr>
                  <a:t>avant </a:t>
                </a:r>
                <a:r>
                  <a:rPr lang="fr-FR" b="1" spc="60" dirty="0">
                    <a:solidFill>
                      <a:srgbClr val="2B2E32"/>
                    </a:solidFill>
                    <a:latin typeface="Raleway" panose="020B0003030101060003" pitchFamily="34" charset="0"/>
                  </a:rPr>
                  <a:t>les </a:t>
                </a:r>
                <a:r>
                  <a:rPr lang="fr-FR" b="1" spc="30" dirty="0">
                    <a:solidFill>
                      <a:srgbClr val="2B2E32"/>
                    </a:solidFill>
                    <a:latin typeface="Raleway" panose="020B0003030101060003" pitchFamily="34" charset="0"/>
                  </a:rPr>
                  <a:t>points </a:t>
                </a:r>
                <a:r>
                  <a:rPr lang="fr-FR" b="1" dirty="0">
                    <a:solidFill>
                      <a:srgbClr val="2B2E32"/>
                    </a:solidFill>
                    <a:latin typeface="Raleway" panose="020B0003030101060003" pitchFamily="34" charset="0"/>
                  </a:rPr>
                  <a:t>forts </a:t>
                </a:r>
                <a:r>
                  <a:rPr lang="fr-FR" b="1" spc="95" dirty="0">
                    <a:solidFill>
                      <a:srgbClr val="2B2E32"/>
                    </a:solidFill>
                    <a:latin typeface="Raleway" panose="020B0003030101060003" pitchFamily="34" charset="0"/>
                  </a:rPr>
                  <a:t>de </a:t>
                </a:r>
                <a:r>
                  <a:rPr lang="fr-FR" b="1" spc="15" dirty="0">
                    <a:solidFill>
                      <a:srgbClr val="2B2E32"/>
                    </a:solidFill>
                    <a:latin typeface="Raleway" panose="020B0003030101060003" pitchFamily="34" charset="0"/>
                  </a:rPr>
                  <a:t>votre bien</a:t>
                </a:r>
                <a:r>
                  <a:rPr lang="fr-FR" b="1" spc="-365" dirty="0">
                    <a:solidFill>
                      <a:srgbClr val="2B2E32"/>
                    </a:solidFill>
                    <a:latin typeface="Raleway" panose="020B0003030101060003" pitchFamily="34" charset="0"/>
                  </a:rPr>
                  <a:t>    </a:t>
                </a:r>
                <a:r>
                  <a:rPr lang="fr-FR" spc="-20" dirty="0">
                    <a:solidFill>
                      <a:srgbClr val="2B2E32"/>
                    </a:solidFill>
                    <a:latin typeface="Raleway" panose="020B0003030101060003" pitchFamily="34" charset="0"/>
                  </a:rPr>
                  <a:t>et </a:t>
                </a:r>
                <a:r>
                  <a:rPr lang="fr-FR" spc="95" dirty="0">
                    <a:solidFill>
                      <a:srgbClr val="2B2E32"/>
                    </a:solidFill>
                    <a:latin typeface="Raleway" panose="020B0003030101060003" pitchFamily="34" charset="0"/>
                  </a:rPr>
                  <a:t>de </a:t>
                </a:r>
                <a:r>
                  <a:rPr lang="fr-FR" spc="-15" dirty="0">
                    <a:solidFill>
                      <a:srgbClr val="2B2E32"/>
                    </a:solidFill>
                    <a:latin typeface="Raleway" panose="020B0003030101060003" pitchFamily="34" charset="0"/>
                  </a:rPr>
                  <a:t>n’omettre </a:t>
                </a:r>
                <a:r>
                  <a:rPr lang="fr-FR" spc="70" dirty="0">
                    <a:solidFill>
                      <a:srgbClr val="2B2E32"/>
                    </a:solidFill>
                    <a:latin typeface="Raleway" panose="020B0003030101060003" pitchFamily="34" charset="0"/>
                  </a:rPr>
                  <a:t>aucun </a:t>
                </a:r>
                <a:r>
                  <a:rPr lang="fr-FR" spc="40" dirty="0">
                    <a:solidFill>
                      <a:srgbClr val="2B2E32"/>
                    </a:solidFill>
                    <a:latin typeface="Raleway" panose="020B0003030101060003" pitchFamily="34" charset="0"/>
                  </a:rPr>
                  <a:t>élément : </a:t>
                </a:r>
                <a:r>
                  <a:rPr lang="fr-FR" spc="-325" dirty="0">
                    <a:solidFill>
                      <a:srgbClr val="2B2E32"/>
                    </a:solidFill>
                    <a:latin typeface="Raleway" panose="020B0003030101060003" pitchFamily="34" charset="0"/>
                  </a:rPr>
                  <a:t>:</a:t>
                </a:r>
                <a:r>
                  <a:rPr lang="fr-FR" spc="-10" dirty="0">
                    <a:solidFill>
                      <a:srgbClr val="2B2E32"/>
                    </a:solidFill>
                    <a:latin typeface="Raleway" panose="020B0003030101060003" pitchFamily="34" charset="0"/>
                  </a:rPr>
                  <a:t>localisation, </a:t>
                </a:r>
                <a:r>
                  <a:rPr lang="fr-FR" spc="-5" dirty="0">
                    <a:solidFill>
                      <a:srgbClr val="2B2E32"/>
                    </a:solidFill>
                    <a:latin typeface="Raleway" panose="020B0003030101060003" pitchFamily="34" charset="0"/>
                  </a:rPr>
                  <a:t>superficie, </a:t>
                </a:r>
                <a:r>
                  <a:rPr lang="fr-FR" spc="70" dirty="0">
                    <a:solidFill>
                      <a:srgbClr val="2B2E32"/>
                    </a:solidFill>
                    <a:latin typeface="Raleway" panose="020B0003030101060003" pitchFamily="34" charset="0"/>
                  </a:rPr>
                  <a:t>nombre </a:t>
                </a:r>
                <a:r>
                  <a:rPr lang="fr-FR" spc="95" dirty="0">
                    <a:solidFill>
                      <a:srgbClr val="2B2E32"/>
                    </a:solidFill>
                    <a:latin typeface="Raleway" panose="020B0003030101060003" pitchFamily="34" charset="0"/>
                  </a:rPr>
                  <a:t>de </a:t>
                </a:r>
                <a:r>
                  <a:rPr lang="fr-FR" spc="15" dirty="0">
                    <a:solidFill>
                      <a:srgbClr val="2B2E32"/>
                    </a:solidFill>
                    <a:latin typeface="Raleway" panose="020B0003030101060003" pitchFamily="34" charset="0"/>
                  </a:rPr>
                  <a:t>pièces, </a:t>
                </a:r>
                <a:r>
                  <a:rPr lang="fr-FR" spc="25" dirty="0">
                    <a:solidFill>
                      <a:srgbClr val="2B2E32"/>
                    </a:solidFill>
                    <a:latin typeface="Raleway" panose="020B0003030101060003" pitchFamily="34" charset="0"/>
                  </a:rPr>
                  <a:t>étages, transports </a:t>
                </a:r>
                <a:r>
                  <a:rPr lang="fr-FR" spc="35" dirty="0">
                    <a:solidFill>
                      <a:srgbClr val="2B2E32"/>
                    </a:solidFill>
                    <a:latin typeface="Raleway" panose="020B0003030101060003" pitchFamily="34" charset="0"/>
                  </a:rPr>
                  <a:t>à </a:t>
                </a:r>
                <a:r>
                  <a:rPr lang="fr-FR" spc="-370" dirty="0">
                    <a:solidFill>
                      <a:srgbClr val="2B2E32"/>
                    </a:solidFill>
                    <a:latin typeface="Raleway" panose="020B0003030101060003" pitchFamily="34" charset="0"/>
                  </a:rPr>
                  <a:t> </a:t>
                </a:r>
                <a:r>
                  <a:rPr lang="fr-FR" spc="-25" dirty="0">
                    <a:solidFill>
                      <a:srgbClr val="2B2E32"/>
                    </a:solidFill>
                    <a:latin typeface="Raleway" panose="020B0003030101060003" pitchFamily="34" charset="0"/>
                  </a:rPr>
                  <a:t>proximité, </a:t>
                </a:r>
                <a:r>
                  <a:rPr lang="fr-FR" spc="-65" dirty="0">
                    <a:solidFill>
                      <a:srgbClr val="2B2E32"/>
                    </a:solidFill>
                    <a:latin typeface="Raleway" panose="020B0003030101060003" pitchFamily="34" charset="0"/>
                  </a:rPr>
                  <a:t>etc.</a:t>
                </a:r>
                <a:endParaRPr lang="fr-FR" dirty="0">
                  <a:solidFill>
                    <a:srgbClr val="2B2E32"/>
                  </a:solidFill>
                  <a:latin typeface="Raleway" panose="020B0003030101060003" pitchFamily="34" charset="0"/>
                </a:endParaRPr>
              </a:p>
            </p:txBody>
          </p:sp>
          <p:cxnSp>
            <p:nvCxnSpPr>
              <p:cNvPr id="32" name="Connecteur droit 31">
                <a:extLst>
                  <a:ext uri="{FF2B5EF4-FFF2-40B4-BE49-F238E27FC236}">
                    <a16:creationId xmlns:a16="http://schemas.microsoft.com/office/drawing/2014/main" id="{1988921B-945F-E147-84AA-61036E758102}"/>
                  </a:ext>
                </a:extLst>
              </p:cNvPr>
              <p:cNvCxnSpPr>
                <a:cxnSpLocks/>
              </p:cNvCxnSpPr>
              <p:nvPr/>
            </p:nvCxnSpPr>
            <p:spPr>
              <a:xfrm>
                <a:off x="6618583" y="2908266"/>
                <a:ext cx="0" cy="4648200"/>
              </a:xfrm>
              <a:prstGeom prst="line">
                <a:avLst/>
              </a:prstGeom>
              <a:ln>
                <a:solidFill>
                  <a:srgbClr val="2B2E32"/>
                </a:solidFill>
              </a:ln>
            </p:spPr>
            <p:style>
              <a:lnRef idx="1">
                <a:schemeClr val="accent1"/>
              </a:lnRef>
              <a:fillRef idx="0">
                <a:schemeClr val="accent1"/>
              </a:fillRef>
              <a:effectRef idx="0">
                <a:schemeClr val="accent1"/>
              </a:effectRef>
              <a:fontRef idx="minor">
                <a:schemeClr val="tx1"/>
              </a:fontRef>
            </p:style>
          </p:cxnSp>
        </p:grpSp>
        <p:grpSp>
          <p:nvGrpSpPr>
            <p:cNvPr id="5" name="Groupe 4">
              <a:extLst>
                <a:ext uri="{FF2B5EF4-FFF2-40B4-BE49-F238E27FC236}">
                  <a16:creationId xmlns:a16="http://schemas.microsoft.com/office/drawing/2014/main" id="{19E22D3E-699C-E244-AB10-E1F6C702B2CB}"/>
                </a:ext>
              </a:extLst>
            </p:cNvPr>
            <p:cNvGrpSpPr/>
            <p:nvPr/>
          </p:nvGrpSpPr>
          <p:grpSpPr>
            <a:xfrm>
              <a:off x="1839317" y="4566770"/>
              <a:ext cx="616608" cy="616608"/>
              <a:chOff x="2618891" y="3748267"/>
              <a:chExt cx="616608" cy="616608"/>
            </a:xfrm>
          </p:grpSpPr>
          <p:sp>
            <p:nvSpPr>
              <p:cNvPr id="2" name="Ellipse 1">
                <a:extLst>
                  <a:ext uri="{FF2B5EF4-FFF2-40B4-BE49-F238E27FC236}">
                    <a16:creationId xmlns:a16="http://schemas.microsoft.com/office/drawing/2014/main" id="{8E26BFAC-27CE-8B4C-A9BC-DC1F6713A7D1}"/>
                  </a:ext>
                </a:extLst>
              </p:cNvPr>
              <p:cNvSpPr/>
              <p:nvPr/>
            </p:nvSpPr>
            <p:spPr>
              <a:xfrm>
                <a:off x="2618891" y="3748267"/>
                <a:ext cx="616608" cy="616608"/>
              </a:xfrm>
              <a:prstGeom prst="ellipse">
                <a:avLst/>
              </a:prstGeom>
              <a:solidFill>
                <a:srgbClr val="5F25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3200" b="1" dirty="0">
                  <a:latin typeface="Raleway" panose="020B0003030101060003" pitchFamily="34" charset="0"/>
                </a:endParaRPr>
              </a:p>
            </p:txBody>
          </p:sp>
          <p:sp>
            <p:nvSpPr>
              <p:cNvPr id="4" name="Rectangle 3">
                <a:extLst>
                  <a:ext uri="{FF2B5EF4-FFF2-40B4-BE49-F238E27FC236}">
                    <a16:creationId xmlns:a16="http://schemas.microsoft.com/office/drawing/2014/main" id="{EE7837CE-2E6D-2B4B-80BB-3BFC083EC601}"/>
                  </a:ext>
                </a:extLst>
              </p:cNvPr>
              <p:cNvSpPr/>
              <p:nvPr/>
            </p:nvSpPr>
            <p:spPr>
              <a:xfrm>
                <a:off x="2759520" y="3811873"/>
                <a:ext cx="335349" cy="461665"/>
              </a:xfrm>
              <a:prstGeom prst="rect">
                <a:avLst/>
              </a:prstGeom>
            </p:spPr>
            <p:txBody>
              <a:bodyPr wrap="none">
                <a:spAutoFit/>
              </a:bodyPr>
              <a:lstStyle/>
              <a:p>
                <a:pPr algn="ctr"/>
                <a:r>
                  <a:rPr lang="fr-FR" sz="2400" b="1" dirty="0">
                    <a:solidFill>
                      <a:schemeClr val="bg1"/>
                    </a:solidFill>
                    <a:latin typeface="Raleway" panose="020B0003030101060003" pitchFamily="34" charset="0"/>
                  </a:rPr>
                  <a:t>1</a:t>
                </a:r>
              </a:p>
            </p:txBody>
          </p:sp>
        </p:grpSp>
        <p:grpSp>
          <p:nvGrpSpPr>
            <p:cNvPr id="35" name="Groupe 34">
              <a:extLst>
                <a:ext uri="{FF2B5EF4-FFF2-40B4-BE49-F238E27FC236}">
                  <a16:creationId xmlns:a16="http://schemas.microsoft.com/office/drawing/2014/main" id="{585F4FCC-7769-DC45-B73B-66952BA8B2E9}"/>
                </a:ext>
              </a:extLst>
            </p:cNvPr>
            <p:cNvGrpSpPr/>
            <p:nvPr/>
          </p:nvGrpSpPr>
          <p:grpSpPr>
            <a:xfrm>
              <a:off x="4675738" y="3848100"/>
              <a:ext cx="4174276" cy="4648200"/>
              <a:chOff x="2444307" y="2908266"/>
              <a:chExt cx="4174276" cy="4648200"/>
            </a:xfrm>
          </p:grpSpPr>
          <p:sp>
            <p:nvSpPr>
              <p:cNvPr id="36" name="Rectangle 35">
                <a:extLst>
                  <a:ext uri="{FF2B5EF4-FFF2-40B4-BE49-F238E27FC236}">
                    <a16:creationId xmlns:a16="http://schemas.microsoft.com/office/drawing/2014/main" id="{4FDF16DA-D727-BC42-A280-C6CD59CCF252}"/>
                  </a:ext>
                </a:extLst>
              </p:cNvPr>
              <p:cNvSpPr/>
              <p:nvPr/>
            </p:nvSpPr>
            <p:spPr>
              <a:xfrm>
                <a:off x="2444307" y="4632766"/>
                <a:ext cx="3989934" cy="2308324"/>
              </a:xfrm>
              <a:prstGeom prst="rect">
                <a:avLst/>
              </a:prstGeom>
            </p:spPr>
            <p:txBody>
              <a:bodyPr wrap="square">
                <a:spAutoFit/>
              </a:bodyPr>
              <a:lstStyle/>
              <a:p>
                <a:pPr marL="12700" marR="7620" algn="ctr"/>
                <a:r>
                  <a:rPr lang="fr-FR" spc="55" dirty="0">
                    <a:solidFill>
                      <a:srgbClr val="2B2E32"/>
                    </a:solidFill>
                    <a:latin typeface="Raleway" panose="020B0003030101060003" pitchFamily="34" charset="0"/>
                  </a:rPr>
                  <a:t>Pour </a:t>
                </a:r>
                <a:r>
                  <a:rPr lang="fr-FR" spc="-40" dirty="0">
                    <a:solidFill>
                      <a:srgbClr val="2B2E32"/>
                    </a:solidFill>
                    <a:latin typeface="Raleway" panose="020B0003030101060003" pitchFamily="34" charset="0"/>
                  </a:rPr>
                  <a:t>autant, </a:t>
                </a:r>
                <a:r>
                  <a:rPr lang="fr-FR" b="1" spc="-85" dirty="0">
                    <a:solidFill>
                      <a:srgbClr val="2B2E32"/>
                    </a:solidFill>
                    <a:latin typeface="Raleway" panose="020B0003030101060003" pitchFamily="34" charset="0"/>
                  </a:rPr>
                  <a:t>il </a:t>
                </a:r>
                <a:r>
                  <a:rPr lang="fr-FR" b="1" spc="-20" dirty="0">
                    <a:solidFill>
                      <a:srgbClr val="2B2E32"/>
                    </a:solidFill>
                    <a:latin typeface="Raleway" panose="020B0003030101060003" pitchFamily="34" charset="0"/>
                  </a:rPr>
                  <a:t>faut </a:t>
                </a:r>
                <a:r>
                  <a:rPr lang="fr-FR" b="1" spc="-10" dirty="0">
                    <a:solidFill>
                      <a:srgbClr val="2B2E32"/>
                    </a:solidFill>
                    <a:latin typeface="Raleway" panose="020B0003030101060003" pitchFamily="34" charset="0"/>
                  </a:rPr>
                  <a:t>être </a:t>
                </a:r>
                <a:r>
                  <a:rPr lang="fr-FR" b="1" spc="45" dirty="0">
                    <a:solidFill>
                      <a:srgbClr val="2B2E32"/>
                    </a:solidFill>
                    <a:latin typeface="Raleway" panose="020B0003030101060003" pitchFamily="34" charset="0"/>
                  </a:rPr>
                  <a:t>honnête </a:t>
                </a:r>
                <a:r>
                  <a:rPr lang="fr-FR" b="1" spc="90" dirty="0">
                    <a:solidFill>
                      <a:srgbClr val="2B2E32"/>
                    </a:solidFill>
                    <a:latin typeface="Raleway" panose="020B0003030101060003" pitchFamily="34" charset="0"/>
                  </a:rPr>
                  <a:t>dans </a:t>
                </a:r>
                <a:r>
                  <a:rPr lang="fr-FR" b="1" spc="15" dirty="0">
                    <a:solidFill>
                      <a:srgbClr val="2B2E32"/>
                    </a:solidFill>
                    <a:latin typeface="Raleway" panose="020B0003030101060003" pitchFamily="34" charset="0"/>
                  </a:rPr>
                  <a:t>votre </a:t>
                </a:r>
                <a:r>
                  <a:rPr lang="fr-FR" b="1" spc="70" dirty="0">
                    <a:solidFill>
                      <a:srgbClr val="2B2E32"/>
                    </a:solidFill>
                    <a:latin typeface="Raleway" panose="020B0003030101060003" pitchFamily="34" charset="0"/>
                  </a:rPr>
                  <a:t>annonce </a:t>
                </a:r>
                <a:r>
                  <a:rPr lang="fr-FR" b="1" spc="15" dirty="0">
                    <a:solidFill>
                      <a:srgbClr val="2B2E32"/>
                    </a:solidFill>
                    <a:latin typeface="Raleway" panose="020B0003030101060003" pitchFamily="34" charset="0"/>
                  </a:rPr>
                  <a:t>immobilière </a:t>
                </a:r>
                <a:r>
                  <a:rPr lang="fr-FR" b="1" spc="55" dirty="0">
                    <a:solidFill>
                      <a:srgbClr val="2B2E32"/>
                    </a:solidFill>
                    <a:latin typeface="Raleway" panose="020B0003030101060003" pitchFamily="34" charset="0"/>
                  </a:rPr>
                  <a:t>pour </a:t>
                </a:r>
                <a:r>
                  <a:rPr lang="fr-FR" b="1" spc="-300" dirty="0">
                    <a:solidFill>
                      <a:srgbClr val="2B2E32"/>
                    </a:solidFill>
                    <a:latin typeface="Raleway" panose="020B0003030101060003" pitchFamily="34" charset="0"/>
                  </a:rPr>
                  <a:t> </a:t>
                </a:r>
                <a:r>
                  <a:rPr lang="fr-FR" b="1" spc="-15" dirty="0">
                    <a:solidFill>
                      <a:srgbClr val="2B2E32"/>
                    </a:solidFill>
                    <a:latin typeface="Raleway" panose="020B0003030101060003" pitchFamily="34" charset="0"/>
                  </a:rPr>
                  <a:t>éviter  </a:t>
                </a:r>
                <a:r>
                  <a:rPr lang="fr-FR" b="1" spc="110" dirty="0">
                    <a:solidFill>
                      <a:srgbClr val="2B2E32"/>
                    </a:solidFill>
                    <a:latin typeface="Raleway" panose="020B0003030101060003" pitchFamily="34" charset="0"/>
                  </a:rPr>
                  <a:t>des </a:t>
                </a:r>
                <a:r>
                  <a:rPr lang="fr-FR" b="1" spc="10" dirty="0">
                    <a:solidFill>
                      <a:srgbClr val="2B2E32"/>
                    </a:solidFill>
                    <a:latin typeface="Raleway" panose="020B0003030101060003" pitchFamily="34" charset="0"/>
                  </a:rPr>
                  <a:t>visites</a:t>
                </a:r>
                <a:r>
                  <a:rPr lang="fr-FR" b="1" spc="560" dirty="0">
                    <a:solidFill>
                      <a:srgbClr val="2B2E32"/>
                    </a:solidFill>
                    <a:latin typeface="Raleway" panose="020B0003030101060003" pitchFamily="34" charset="0"/>
                  </a:rPr>
                  <a:t> </a:t>
                </a:r>
                <a:r>
                  <a:rPr lang="fr-FR" b="1" spc="-40" dirty="0">
                    <a:solidFill>
                      <a:srgbClr val="2B2E32"/>
                    </a:solidFill>
                    <a:latin typeface="Raleway" panose="020B0003030101060003" pitchFamily="34" charset="0"/>
                  </a:rPr>
                  <a:t>inutiles.</a:t>
                </a:r>
              </a:p>
              <a:p>
                <a:pPr marL="12700" marR="7620" algn="ctr"/>
                <a:r>
                  <a:rPr lang="fr-FR" spc="50" dirty="0">
                    <a:solidFill>
                      <a:srgbClr val="2B2E32"/>
                    </a:solidFill>
                    <a:latin typeface="Raleway" panose="020B0003030101060003" pitchFamily="34" charset="0"/>
                  </a:rPr>
                  <a:t>Si </a:t>
                </a:r>
                <a:r>
                  <a:rPr lang="fr-FR" spc="25" dirty="0">
                    <a:solidFill>
                      <a:srgbClr val="2B2E32"/>
                    </a:solidFill>
                    <a:latin typeface="Raleway" panose="020B0003030101060003" pitchFamily="34" charset="0"/>
                  </a:rPr>
                  <a:t>par </a:t>
                </a:r>
                <a:r>
                  <a:rPr lang="fr-FR" spc="65" dirty="0">
                    <a:solidFill>
                      <a:srgbClr val="2B2E32"/>
                    </a:solidFill>
                    <a:latin typeface="Raleway" panose="020B0003030101060003" pitchFamily="34" charset="0"/>
                  </a:rPr>
                  <a:t>exemple </a:t>
                </a:r>
                <a:r>
                  <a:rPr lang="fr-FR" spc="60" dirty="0">
                    <a:solidFill>
                      <a:srgbClr val="2B2E32"/>
                    </a:solidFill>
                    <a:latin typeface="Raleway" panose="020B0003030101060003" pitchFamily="34" charset="0"/>
                  </a:rPr>
                  <a:t>les </a:t>
                </a:r>
                <a:r>
                  <a:rPr lang="fr-FR" spc="80" dirty="0">
                    <a:solidFill>
                      <a:srgbClr val="2B2E32"/>
                    </a:solidFill>
                    <a:latin typeface="Raleway" panose="020B0003030101060003" pitchFamily="34" charset="0"/>
                  </a:rPr>
                  <a:t>murs </a:t>
                </a:r>
                <a:r>
                  <a:rPr lang="fr-FR" spc="20" dirty="0">
                    <a:solidFill>
                      <a:srgbClr val="2B2E32"/>
                    </a:solidFill>
                    <a:latin typeface="Raleway" panose="020B0003030101060003" pitchFamily="34" charset="0"/>
                  </a:rPr>
                  <a:t>ont </a:t>
                </a:r>
                <a:r>
                  <a:rPr lang="fr-FR" spc="60" dirty="0">
                    <a:solidFill>
                      <a:srgbClr val="2B2E32"/>
                    </a:solidFill>
                    <a:latin typeface="Raleway" panose="020B0003030101060003" pitchFamily="34" charset="0"/>
                  </a:rPr>
                  <a:t>besoin </a:t>
                </a:r>
                <a:r>
                  <a:rPr lang="fr-FR" spc="-15" dirty="0">
                    <a:solidFill>
                      <a:srgbClr val="2B2E32"/>
                    </a:solidFill>
                    <a:latin typeface="Raleway" panose="020B0003030101060003" pitchFamily="34" charset="0"/>
                  </a:rPr>
                  <a:t>d’un </a:t>
                </a:r>
                <a:r>
                  <a:rPr lang="fr-FR" spc="-35" dirty="0">
                    <a:solidFill>
                      <a:srgbClr val="2B2E32"/>
                    </a:solidFill>
                    <a:latin typeface="Raleway" panose="020B0003030101060003" pitchFamily="34" charset="0"/>
                  </a:rPr>
                  <a:t>petit </a:t>
                </a:r>
                <a:r>
                  <a:rPr lang="fr-FR" spc="5" dirty="0">
                    <a:solidFill>
                      <a:srgbClr val="2B2E32"/>
                    </a:solidFill>
                    <a:latin typeface="Raleway" panose="020B0003030101060003" pitchFamily="34" charset="0"/>
                  </a:rPr>
                  <a:t>rafraîchissement, </a:t>
                </a:r>
                <a:r>
                  <a:rPr lang="fr-FR" spc="10" dirty="0">
                    <a:solidFill>
                      <a:srgbClr val="2B2E32"/>
                    </a:solidFill>
                    <a:latin typeface="Raleway" panose="020B0003030101060003" pitchFamily="34" charset="0"/>
                  </a:rPr>
                  <a:t>précisez-le. </a:t>
                </a:r>
                <a:r>
                  <a:rPr lang="fr-FR" spc="50" dirty="0">
                    <a:solidFill>
                      <a:srgbClr val="2B2E32"/>
                    </a:solidFill>
                    <a:latin typeface="Raleway" panose="020B0003030101060003" pitchFamily="34" charset="0"/>
                  </a:rPr>
                  <a:t>Quoi </a:t>
                </a:r>
                <a:r>
                  <a:rPr lang="fr-FR" spc="15" dirty="0">
                    <a:solidFill>
                      <a:srgbClr val="2B2E32"/>
                    </a:solidFill>
                    <a:latin typeface="Raleway" panose="020B0003030101060003" pitchFamily="34" charset="0"/>
                  </a:rPr>
                  <a:t>qu'il </a:t>
                </a:r>
                <a:r>
                  <a:rPr lang="fr-FR" spc="70" dirty="0">
                    <a:solidFill>
                      <a:srgbClr val="2B2E32"/>
                    </a:solidFill>
                    <a:latin typeface="Raleway" panose="020B0003030101060003" pitchFamily="34" charset="0"/>
                  </a:rPr>
                  <a:t>en </a:t>
                </a:r>
                <a:r>
                  <a:rPr lang="fr-FR" spc="5" dirty="0">
                    <a:solidFill>
                      <a:srgbClr val="2B2E32"/>
                    </a:solidFill>
                    <a:latin typeface="Raleway" panose="020B0003030101060003" pitchFamily="34" charset="0"/>
                  </a:rPr>
                  <a:t>soit, </a:t>
                </a:r>
                <a:r>
                  <a:rPr lang="fr-FR" spc="60" dirty="0">
                    <a:solidFill>
                      <a:srgbClr val="2B2E32"/>
                    </a:solidFill>
                    <a:latin typeface="Raleway" panose="020B0003030101060003" pitchFamily="34" charset="0"/>
                  </a:rPr>
                  <a:t>les </a:t>
                </a:r>
                <a:r>
                  <a:rPr lang="fr-FR" spc="50" dirty="0">
                    <a:solidFill>
                      <a:srgbClr val="2B2E32"/>
                    </a:solidFill>
                    <a:latin typeface="Raleway" panose="020B0003030101060003" pitchFamily="34" charset="0"/>
                  </a:rPr>
                  <a:t>éventuels </a:t>
                </a:r>
                <a:r>
                  <a:rPr lang="fr-FR" spc="55" dirty="0">
                    <a:solidFill>
                      <a:srgbClr val="2B2E32"/>
                    </a:solidFill>
                    <a:latin typeface="Raleway" panose="020B0003030101060003" pitchFamily="34" charset="0"/>
                  </a:rPr>
                  <a:t>acquéreurs </a:t>
                </a:r>
                <a:r>
                  <a:rPr lang="fr-FR" spc="15" dirty="0">
                    <a:solidFill>
                      <a:srgbClr val="2B2E32"/>
                    </a:solidFill>
                    <a:latin typeface="Raleway" panose="020B0003030101060003" pitchFamily="34" charset="0"/>
                  </a:rPr>
                  <a:t>le  </a:t>
                </a:r>
                <a:r>
                  <a:rPr lang="fr-FR" spc="30" dirty="0">
                    <a:solidFill>
                      <a:srgbClr val="2B2E32"/>
                    </a:solidFill>
                    <a:latin typeface="Raleway" panose="020B0003030101060003" pitchFamily="34" charset="0"/>
                  </a:rPr>
                  <a:t>découvriront </a:t>
                </a:r>
                <a:r>
                  <a:rPr lang="fr-FR" spc="-40" dirty="0">
                    <a:solidFill>
                      <a:srgbClr val="2B2E32"/>
                    </a:solidFill>
                    <a:latin typeface="Raleway" panose="020B0003030101060003" pitchFamily="34" charset="0"/>
                  </a:rPr>
                  <a:t>tôt </a:t>
                </a:r>
                <a:r>
                  <a:rPr lang="fr-FR" spc="95" dirty="0">
                    <a:solidFill>
                      <a:srgbClr val="2B2E32"/>
                    </a:solidFill>
                    <a:latin typeface="Raleway" panose="020B0003030101060003" pitchFamily="34" charset="0"/>
                  </a:rPr>
                  <a:t>ou</a:t>
                </a:r>
                <a:r>
                  <a:rPr lang="fr-FR" spc="-250" dirty="0">
                    <a:solidFill>
                      <a:srgbClr val="2B2E32"/>
                    </a:solidFill>
                    <a:latin typeface="Raleway" panose="020B0003030101060003" pitchFamily="34" charset="0"/>
                  </a:rPr>
                  <a:t> </a:t>
                </a:r>
                <a:r>
                  <a:rPr lang="fr-FR" spc="-70" dirty="0">
                    <a:solidFill>
                      <a:srgbClr val="2B2E32"/>
                    </a:solidFill>
                    <a:latin typeface="Raleway" panose="020B0003030101060003" pitchFamily="34" charset="0"/>
                  </a:rPr>
                  <a:t>tard.</a:t>
                </a:r>
                <a:endParaRPr lang="fr-FR" dirty="0">
                  <a:solidFill>
                    <a:srgbClr val="2B2E32"/>
                  </a:solidFill>
                  <a:latin typeface="Raleway" panose="020B0003030101060003" pitchFamily="34" charset="0"/>
                </a:endParaRPr>
              </a:p>
            </p:txBody>
          </p:sp>
          <p:cxnSp>
            <p:nvCxnSpPr>
              <p:cNvPr id="38" name="Connecteur droit 37">
                <a:extLst>
                  <a:ext uri="{FF2B5EF4-FFF2-40B4-BE49-F238E27FC236}">
                    <a16:creationId xmlns:a16="http://schemas.microsoft.com/office/drawing/2014/main" id="{1BC424A5-68A2-CE47-8747-F0F0630CFD5E}"/>
                  </a:ext>
                </a:extLst>
              </p:cNvPr>
              <p:cNvCxnSpPr>
                <a:cxnSpLocks/>
              </p:cNvCxnSpPr>
              <p:nvPr/>
            </p:nvCxnSpPr>
            <p:spPr>
              <a:xfrm>
                <a:off x="6618583" y="2908266"/>
                <a:ext cx="0" cy="4648200"/>
              </a:xfrm>
              <a:prstGeom prst="line">
                <a:avLst/>
              </a:prstGeom>
              <a:ln>
                <a:solidFill>
                  <a:srgbClr val="2B2E32"/>
                </a:solidFill>
              </a:ln>
            </p:spPr>
            <p:style>
              <a:lnRef idx="1">
                <a:schemeClr val="accent1"/>
              </a:lnRef>
              <a:fillRef idx="0">
                <a:schemeClr val="accent1"/>
              </a:fillRef>
              <a:effectRef idx="0">
                <a:schemeClr val="accent1"/>
              </a:effectRef>
              <a:fontRef idx="minor">
                <a:schemeClr val="tx1"/>
              </a:fontRef>
            </p:style>
          </p:cxnSp>
        </p:grpSp>
        <p:grpSp>
          <p:nvGrpSpPr>
            <p:cNvPr id="43" name="Groupe 42">
              <a:extLst>
                <a:ext uri="{FF2B5EF4-FFF2-40B4-BE49-F238E27FC236}">
                  <a16:creationId xmlns:a16="http://schemas.microsoft.com/office/drawing/2014/main" id="{87FD3C36-83A9-354E-B949-38DD8FFCA34A}"/>
                </a:ext>
              </a:extLst>
            </p:cNvPr>
            <p:cNvGrpSpPr/>
            <p:nvPr/>
          </p:nvGrpSpPr>
          <p:grpSpPr>
            <a:xfrm>
              <a:off x="6307579" y="4566770"/>
              <a:ext cx="616608" cy="616608"/>
              <a:chOff x="2618891" y="3748267"/>
              <a:chExt cx="616608" cy="616608"/>
            </a:xfrm>
          </p:grpSpPr>
          <p:sp>
            <p:nvSpPr>
              <p:cNvPr id="49" name="Ellipse 48">
                <a:extLst>
                  <a:ext uri="{FF2B5EF4-FFF2-40B4-BE49-F238E27FC236}">
                    <a16:creationId xmlns:a16="http://schemas.microsoft.com/office/drawing/2014/main" id="{35C96485-4937-BD4D-8AAC-77A3677F399A}"/>
                  </a:ext>
                </a:extLst>
              </p:cNvPr>
              <p:cNvSpPr/>
              <p:nvPr/>
            </p:nvSpPr>
            <p:spPr>
              <a:xfrm>
                <a:off x="2618891" y="3748267"/>
                <a:ext cx="616608" cy="616608"/>
              </a:xfrm>
              <a:prstGeom prst="ellipse">
                <a:avLst/>
              </a:prstGeom>
              <a:solidFill>
                <a:srgbClr val="5F25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3200" b="1" dirty="0">
                  <a:latin typeface="Raleway" panose="020B0003030101060003" pitchFamily="34" charset="0"/>
                </a:endParaRPr>
              </a:p>
            </p:txBody>
          </p:sp>
          <p:sp>
            <p:nvSpPr>
              <p:cNvPr id="50" name="Rectangle 49">
                <a:extLst>
                  <a:ext uri="{FF2B5EF4-FFF2-40B4-BE49-F238E27FC236}">
                    <a16:creationId xmlns:a16="http://schemas.microsoft.com/office/drawing/2014/main" id="{0D36CEBA-FCA0-3842-97E4-62F970B8D9A2}"/>
                  </a:ext>
                </a:extLst>
              </p:cNvPr>
              <p:cNvSpPr/>
              <p:nvPr/>
            </p:nvSpPr>
            <p:spPr>
              <a:xfrm>
                <a:off x="2747498" y="3811873"/>
                <a:ext cx="359394" cy="461665"/>
              </a:xfrm>
              <a:prstGeom prst="rect">
                <a:avLst/>
              </a:prstGeom>
            </p:spPr>
            <p:txBody>
              <a:bodyPr wrap="none">
                <a:spAutoFit/>
              </a:bodyPr>
              <a:lstStyle/>
              <a:p>
                <a:pPr algn="ctr"/>
                <a:r>
                  <a:rPr lang="fr-FR" sz="2400" b="1" dirty="0">
                    <a:solidFill>
                      <a:schemeClr val="bg1"/>
                    </a:solidFill>
                    <a:latin typeface="Raleway" panose="020B0003030101060003" pitchFamily="34" charset="0"/>
                  </a:rPr>
                  <a:t>2</a:t>
                </a:r>
              </a:p>
            </p:txBody>
          </p:sp>
        </p:grpSp>
        <p:grpSp>
          <p:nvGrpSpPr>
            <p:cNvPr id="54" name="Groupe 53">
              <a:extLst>
                <a:ext uri="{FF2B5EF4-FFF2-40B4-BE49-F238E27FC236}">
                  <a16:creationId xmlns:a16="http://schemas.microsoft.com/office/drawing/2014/main" id="{B40BA1C3-9FA6-0E45-A7E2-B1D76E6CE8E1}"/>
                </a:ext>
              </a:extLst>
            </p:cNvPr>
            <p:cNvGrpSpPr/>
            <p:nvPr/>
          </p:nvGrpSpPr>
          <p:grpSpPr>
            <a:xfrm>
              <a:off x="9144000" y="3848100"/>
              <a:ext cx="4174276" cy="4648200"/>
              <a:chOff x="2444307" y="2926046"/>
              <a:chExt cx="4174276" cy="4648200"/>
            </a:xfrm>
          </p:grpSpPr>
          <p:sp>
            <p:nvSpPr>
              <p:cNvPr id="55" name="Rectangle 54">
                <a:extLst>
                  <a:ext uri="{FF2B5EF4-FFF2-40B4-BE49-F238E27FC236}">
                    <a16:creationId xmlns:a16="http://schemas.microsoft.com/office/drawing/2014/main" id="{B2E02A50-4738-7E48-B6FD-6A74387F613E}"/>
                  </a:ext>
                </a:extLst>
              </p:cNvPr>
              <p:cNvSpPr/>
              <p:nvPr/>
            </p:nvSpPr>
            <p:spPr>
              <a:xfrm>
                <a:off x="2444307" y="4632766"/>
                <a:ext cx="3880291" cy="2585323"/>
              </a:xfrm>
              <a:prstGeom prst="rect">
                <a:avLst/>
              </a:prstGeom>
            </p:spPr>
            <p:txBody>
              <a:bodyPr wrap="square">
                <a:spAutoFit/>
              </a:bodyPr>
              <a:lstStyle/>
              <a:p>
                <a:pPr marL="12700" marR="5080" algn="ctr"/>
                <a:r>
                  <a:rPr lang="fr-FR" b="1" spc="20" dirty="0">
                    <a:solidFill>
                      <a:srgbClr val="2B2E32"/>
                    </a:solidFill>
                    <a:latin typeface="Raleway" panose="020B0003030101060003" pitchFamily="34" charset="0"/>
                  </a:rPr>
                  <a:t>Dernier </a:t>
                </a:r>
                <a:r>
                  <a:rPr lang="fr-FR" b="1" spc="40" dirty="0">
                    <a:solidFill>
                      <a:srgbClr val="2B2E32"/>
                    </a:solidFill>
                    <a:latin typeface="Raleway" panose="020B0003030101060003" pitchFamily="34" charset="0"/>
                  </a:rPr>
                  <a:t>élément </a:t>
                </a:r>
                <a:r>
                  <a:rPr lang="fr-FR" b="1" spc="-20" dirty="0">
                    <a:solidFill>
                      <a:srgbClr val="2B2E32"/>
                    </a:solidFill>
                    <a:latin typeface="Raleway" panose="020B0003030101060003" pitchFamily="34" charset="0"/>
                  </a:rPr>
                  <a:t>et </a:t>
                </a:r>
                <a:r>
                  <a:rPr lang="fr-FR" b="1" spc="75" dirty="0">
                    <a:solidFill>
                      <a:srgbClr val="2B2E32"/>
                    </a:solidFill>
                    <a:latin typeface="Raleway" panose="020B0003030101060003" pitchFamily="34" charset="0"/>
                  </a:rPr>
                  <a:t>non </a:t>
                </a:r>
                <a:r>
                  <a:rPr lang="fr-FR" b="1" spc="110" dirty="0">
                    <a:solidFill>
                      <a:srgbClr val="2B2E32"/>
                    </a:solidFill>
                    <a:latin typeface="Raleway" panose="020B0003030101060003" pitchFamily="34" charset="0"/>
                  </a:rPr>
                  <a:t>des </a:t>
                </a:r>
                <a:r>
                  <a:rPr lang="fr-FR" b="1" spc="60" dirty="0">
                    <a:solidFill>
                      <a:srgbClr val="2B2E32"/>
                    </a:solidFill>
                    <a:latin typeface="Raleway" panose="020B0003030101060003" pitchFamily="34" charset="0"/>
                  </a:rPr>
                  <a:t>moindres : les </a:t>
                </a:r>
                <a:r>
                  <a:rPr lang="fr-FR" b="1" spc="10" dirty="0">
                    <a:solidFill>
                      <a:srgbClr val="2B2E32"/>
                    </a:solidFill>
                    <a:latin typeface="Raleway" panose="020B0003030101060003" pitchFamily="34" charset="0"/>
                  </a:rPr>
                  <a:t>photos. </a:t>
                </a:r>
                <a:r>
                  <a:rPr lang="fr-FR" spc="80" dirty="0">
                    <a:solidFill>
                      <a:srgbClr val="2B2E32"/>
                    </a:solidFill>
                    <a:latin typeface="Raleway" panose="020B0003030101060003" pitchFamily="34" charset="0"/>
                  </a:rPr>
                  <a:t>Des photos de mauvaise qualité décourageraient </a:t>
                </a:r>
                <a:r>
                  <a:rPr lang="fr-FR" spc="75" dirty="0">
                    <a:solidFill>
                      <a:srgbClr val="2B2E32"/>
                    </a:solidFill>
                    <a:latin typeface="Raleway" panose="020B0003030101060003" pitchFamily="34" charset="0"/>
                  </a:rPr>
                  <a:t>plus </a:t>
                </a:r>
                <a:r>
                  <a:rPr lang="fr-FR" spc="-15" dirty="0">
                    <a:solidFill>
                      <a:srgbClr val="2B2E32"/>
                    </a:solidFill>
                    <a:latin typeface="Raleway" panose="020B0003030101060003" pitchFamily="34" charset="0"/>
                  </a:rPr>
                  <a:t>d’un </a:t>
                </a:r>
                <a:r>
                  <a:rPr lang="fr-FR" spc="-10" dirty="0">
                    <a:solidFill>
                      <a:srgbClr val="2B2E32"/>
                    </a:solidFill>
                    <a:latin typeface="Raleway" panose="020B0003030101060003" pitchFamily="34" charset="0"/>
                  </a:rPr>
                  <a:t>acheteur. </a:t>
                </a:r>
                <a:r>
                  <a:rPr lang="fr-FR" spc="45" dirty="0">
                    <a:solidFill>
                      <a:srgbClr val="2B2E32"/>
                    </a:solidFill>
                    <a:latin typeface="Raleway" panose="020B0003030101060003" pitchFamily="34" charset="0"/>
                  </a:rPr>
                  <a:t>Prenez </a:t>
                </a:r>
                <a:r>
                  <a:rPr lang="fr-FR" spc="75" dirty="0">
                    <a:solidFill>
                      <a:srgbClr val="2B2E32"/>
                    </a:solidFill>
                    <a:latin typeface="Raleway" panose="020B0003030101060003" pitchFamily="34" charset="0"/>
                  </a:rPr>
                  <a:t>un </a:t>
                </a:r>
                <a:r>
                  <a:rPr lang="fr-FR" spc="65" dirty="0">
                    <a:solidFill>
                      <a:srgbClr val="2B2E32"/>
                    </a:solidFill>
                    <a:latin typeface="Raleway" panose="020B0003030101060003" pitchFamily="34" charset="0"/>
                  </a:rPr>
                  <a:t>maximum </a:t>
                </a:r>
                <a:r>
                  <a:rPr lang="fr-FR" spc="95" dirty="0">
                    <a:solidFill>
                      <a:srgbClr val="2B2E32"/>
                    </a:solidFill>
                    <a:latin typeface="Raleway" panose="020B0003030101060003" pitchFamily="34" charset="0"/>
                  </a:rPr>
                  <a:t>de </a:t>
                </a:r>
                <a:r>
                  <a:rPr lang="fr-FR" spc="5" dirty="0">
                    <a:solidFill>
                      <a:srgbClr val="2B2E32"/>
                    </a:solidFill>
                    <a:latin typeface="Raleway" panose="020B0003030101060003" pitchFamily="34" charset="0"/>
                  </a:rPr>
                  <a:t>clichés, </a:t>
                </a:r>
                <a:r>
                  <a:rPr lang="fr-FR" spc="120" dirty="0">
                    <a:solidFill>
                      <a:srgbClr val="2B2E32"/>
                    </a:solidFill>
                    <a:latin typeface="Raleway" panose="020B0003030101060003" pitchFamily="34" charset="0"/>
                  </a:rPr>
                  <a:t>sous </a:t>
                </a:r>
                <a:r>
                  <a:rPr lang="fr-FR" dirty="0">
                    <a:solidFill>
                      <a:srgbClr val="2B2E32"/>
                    </a:solidFill>
                    <a:latin typeface="Raleway" panose="020B0003030101060003" pitchFamily="34" charset="0"/>
                  </a:rPr>
                  <a:t>différents </a:t>
                </a:r>
                <a:r>
                  <a:rPr lang="fr-FR" spc="80" dirty="0">
                    <a:solidFill>
                      <a:srgbClr val="2B2E32"/>
                    </a:solidFill>
                    <a:latin typeface="Raleway" panose="020B0003030101060003" pitchFamily="34" charset="0"/>
                  </a:rPr>
                  <a:t>angles </a:t>
                </a:r>
                <a:r>
                  <a:rPr lang="fr-FR" spc="-20" dirty="0">
                    <a:solidFill>
                      <a:srgbClr val="2B2E32"/>
                    </a:solidFill>
                    <a:latin typeface="Raleway" panose="020B0003030101060003" pitchFamily="34" charset="0"/>
                  </a:rPr>
                  <a:t>et </a:t>
                </a:r>
                <a:r>
                  <a:rPr lang="fr-FR" spc="95" dirty="0">
                    <a:solidFill>
                      <a:srgbClr val="2B2E32"/>
                    </a:solidFill>
                    <a:latin typeface="Raleway" panose="020B0003030101060003" pitchFamily="34" charset="0"/>
                  </a:rPr>
                  <a:t>de </a:t>
                </a:r>
                <a:r>
                  <a:rPr lang="fr-FR" spc="75" dirty="0">
                    <a:solidFill>
                      <a:srgbClr val="2B2E32"/>
                    </a:solidFill>
                    <a:latin typeface="Raleway" panose="020B0003030101060003" pitchFamily="34" charset="0"/>
                  </a:rPr>
                  <a:t>chaque </a:t>
                </a:r>
                <a:r>
                  <a:rPr lang="fr-FR" spc="45" dirty="0">
                    <a:solidFill>
                      <a:srgbClr val="2B2E32"/>
                    </a:solidFill>
                    <a:latin typeface="Raleway" panose="020B0003030101060003" pitchFamily="34" charset="0"/>
                  </a:rPr>
                  <a:t>pièce</a:t>
                </a:r>
                <a:br>
                  <a:rPr lang="fr-FR" spc="45" dirty="0">
                    <a:solidFill>
                      <a:srgbClr val="2B2E32"/>
                    </a:solidFill>
                    <a:latin typeface="Raleway" panose="020B0003030101060003" pitchFamily="34" charset="0"/>
                  </a:rPr>
                </a:br>
                <a:r>
                  <a:rPr lang="fr-FR" spc="-45" dirty="0">
                    <a:solidFill>
                      <a:srgbClr val="2B2E32"/>
                    </a:solidFill>
                    <a:latin typeface="Raleway" panose="020B0003030101060003" pitchFamily="34" charset="0"/>
                  </a:rPr>
                  <a:t>(y </a:t>
                </a:r>
                <a:r>
                  <a:rPr lang="fr-FR" spc="60" dirty="0">
                    <a:solidFill>
                      <a:srgbClr val="2B2E32"/>
                    </a:solidFill>
                    <a:latin typeface="Raleway" panose="020B0003030101060003" pitchFamily="34" charset="0"/>
                  </a:rPr>
                  <a:t>compris les</a:t>
                </a:r>
                <a:r>
                  <a:rPr lang="fr-FR" spc="-90" dirty="0">
                    <a:solidFill>
                      <a:srgbClr val="2B2E32"/>
                    </a:solidFill>
                    <a:latin typeface="Raleway" panose="020B0003030101060003" pitchFamily="34" charset="0"/>
                  </a:rPr>
                  <a:t> </a:t>
                </a:r>
                <a:r>
                  <a:rPr lang="fr-FR" spc="5" dirty="0">
                    <a:solidFill>
                      <a:srgbClr val="2B2E32"/>
                    </a:solidFill>
                    <a:latin typeface="Raleway" panose="020B0003030101060003" pitchFamily="34" charset="0"/>
                  </a:rPr>
                  <a:t>parties</a:t>
                </a:r>
                <a:r>
                  <a:rPr lang="fr-FR" spc="-85" dirty="0">
                    <a:solidFill>
                      <a:srgbClr val="2B2E32"/>
                    </a:solidFill>
                    <a:latin typeface="Raleway" panose="020B0003030101060003" pitchFamily="34" charset="0"/>
                  </a:rPr>
                  <a:t> </a:t>
                </a:r>
                <a:br>
                  <a:rPr lang="fr-FR" spc="-85" dirty="0">
                    <a:solidFill>
                      <a:srgbClr val="2B2E32"/>
                    </a:solidFill>
                    <a:latin typeface="Raleway" panose="020B0003030101060003" pitchFamily="34" charset="0"/>
                  </a:rPr>
                </a:br>
                <a:r>
                  <a:rPr lang="fr-FR" spc="110" dirty="0">
                    <a:solidFill>
                      <a:srgbClr val="2B2E32"/>
                    </a:solidFill>
                    <a:latin typeface="Raleway" panose="020B0003030101060003" pitchFamily="34" charset="0"/>
                  </a:rPr>
                  <a:t>communes</a:t>
                </a:r>
                <a:r>
                  <a:rPr lang="fr-FR" spc="-85" dirty="0">
                    <a:solidFill>
                      <a:srgbClr val="2B2E32"/>
                    </a:solidFill>
                    <a:latin typeface="Raleway" panose="020B0003030101060003" pitchFamily="34" charset="0"/>
                  </a:rPr>
                  <a:t> </a:t>
                </a:r>
                <a:r>
                  <a:rPr lang="fr-FR" spc="-20" dirty="0">
                    <a:solidFill>
                      <a:srgbClr val="2B2E32"/>
                    </a:solidFill>
                    <a:latin typeface="Raleway" panose="020B0003030101060003" pitchFamily="34" charset="0"/>
                  </a:rPr>
                  <a:t>et</a:t>
                </a:r>
                <a:r>
                  <a:rPr lang="fr-FR" spc="-85" dirty="0">
                    <a:solidFill>
                      <a:srgbClr val="2B2E32"/>
                    </a:solidFill>
                    <a:latin typeface="Raleway" panose="020B0003030101060003" pitchFamily="34" charset="0"/>
                  </a:rPr>
                  <a:t> </a:t>
                </a:r>
                <a:r>
                  <a:rPr lang="fr-FR" spc="-5" dirty="0">
                    <a:solidFill>
                      <a:srgbClr val="2B2E32"/>
                    </a:solidFill>
                    <a:latin typeface="Raleway" panose="020B0003030101060003" pitchFamily="34" charset="0"/>
                  </a:rPr>
                  <a:t>la</a:t>
                </a:r>
                <a:r>
                  <a:rPr lang="fr-FR" spc="-85" dirty="0">
                    <a:solidFill>
                      <a:srgbClr val="2B2E32"/>
                    </a:solidFill>
                    <a:latin typeface="Raleway" panose="020B0003030101060003" pitchFamily="34" charset="0"/>
                  </a:rPr>
                  <a:t> </a:t>
                </a:r>
                <a:r>
                  <a:rPr lang="fr-FR" spc="-30" dirty="0">
                    <a:solidFill>
                      <a:srgbClr val="2B2E32"/>
                    </a:solidFill>
                    <a:latin typeface="Raleway" panose="020B0003030101060003" pitchFamily="34" charset="0"/>
                  </a:rPr>
                  <a:t>façade).</a:t>
                </a:r>
                <a:endParaRPr lang="fr-FR" dirty="0">
                  <a:solidFill>
                    <a:srgbClr val="2B2E32"/>
                  </a:solidFill>
                  <a:latin typeface="Raleway" panose="020B0003030101060003" pitchFamily="34" charset="0"/>
                </a:endParaRPr>
              </a:p>
            </p:txBody>
          </p:sp>
          <p:cxnSp>
            <p:nvCxnSpPr>
              <p:cNvPr id="56" name="Connecteur droit 55">
                <a:extLst>
                  <a:ext uri="{FF2B5EF4-FFF2-40B4-BE49-F238E27FC236}">
                    <a16:creationId xmlns:a16="http://schemas.microsoft.com/office/drawing/2014/main" id="{6DDC21F5-389A-3142-A012-37ED2833E164}"/>
                  </a:ext>
                </a:extLst>
              </p:cNvPr>
              <p:cNvCxnSpPr>
                <a:cxnSpLocks/>
              </p:cNvCxnSpPr>
              <p:nvPr/>
            </p:nvCxnSpPr>
            <p:spPr>
              <a:xfrm>
                <a:off x="6618583" y="2926046"/>
                <a:ext cx="0" cy="4648200"/>
              </a:xfrm>
              <a:prstGeom prst="line">
                <a:avLst/>
              </a:prstGeom>
              <a:ln>
                <a:solidFill>
                  <a:srgbClr val="2B2E32"/>
                </a:solidFill>
              </a:ln>
            </p:spPr>
            <p:style>
              <a:lnRef idx="1">
                <a:schemeClr val="accent1"/>
              </a:lnRef>
              <a:fillRef idx="0">
                <a:schemeClr val="accent1"/>
              </a:fillRef>
              <a:effectRef idx="0">
                <a:schemeClr val="accent1"/>
              </a:effectRef>
              <a:fontRef idx="minor">
                <a:schemeClr val="tx1"/>
              </a:fontRef>
            </p:style>
          </p:cxnSp>
        </p:grpSp>
        <p:grpSp>
          <p:nvGrpSpPr>
            <p:cNvPr id="57" name="Groupe 56">
              <a:extLst>
                <a:ext uri="{FF2B5EF4-FFF2-40B4-BE49-F238E27FC236}">
                  <a16:creationId xmlns:a16="http://schemas.microsoft.com/office/drawing/2014/main" id="{18ECFF58-6A07-A545-8C0D-5AC5456515B3}"/>
                </a:ext>
              </a:extLst>
            </p:cNvPr>
            <p:cNvGrpSpPr/>
            <p:nvPr/>
          </p:nvGrpSpPr>
          <p:grpSpPr>
            <a:xfrm>
              <a:off x="10775841" y="4548990"/>
              <a:ext cx="616608" cy="616608"/>
              <a:chOff x="2618891" y="3748267"/>
              <a:chExt cx="616608" cy="616608"/>
            </a:xfrm>
          </p:grpSpPr>
          <p:sp>
            <p:nvSpPr>
              <p:cNvPr id="58" name="Ellipse 57">
                <a:extLst>
                  <a:ext uri="{FF2B5EF4-FFF2-40B4-BE49-F238E27FC236}">
                    <a16:creationId xmlns:a16="http://schemas.microsoft.com/office/drawing/2014/main" id="{6CCC9BD0-8570-DE48-87F0-34727D565B48}"/>
                  </a:ext>
                </a:extLst>
              </p:cNvPr>
              <p:cNvSpPr/>
              <p:nvPr/>
            </p:nvSpPr>
            <p:spPr>
              <a:xfrm>
                <a:off x="2618891" y="3748267"/>
                <a:ext cx="616608" cy="616608"/>
              </a:xfrm>
              <a:prstGeom prst="ellipse">
                <a:avLst/>
              </a:prstGeom>
              <a:solidFill>
                <a:srgbClr val="5F25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3200" b="1" dirty="0">
                  <a:latin typeface="Raleway" panose="020B0003030101060003" pitchFamily="34" charset="0"/>
                </a:endParaRPr>
              </a:p>
            </p:txBody>
          </p:sp>
          <p:sp>
            <p:nvSpPr>
              <p:cNvPr id="59" name="Rectangle 58">
                <a:extLst>
                  <a:ext uri="{FF2B5EF4-FFF2-40B4-BE49-F238E27FC236}">
                    <a16:creationId xmlns:a16="http://schemas.microsoft.com/office/drawing/2014/main" id="{EBEA8674-3F4D-A144-B372-2D9AEB6E114E}"/>
                  </a:ext>
                </a:extLst>
              </p:cNvPr>
              <p:cNvSpPr/>
              <p:nvPr/>
            </p:nvSpPr>
            <p:spPr>
              <a:xfrm>
                <a:off x="2749101" y="3811873"/>
                <a:ext cx="356188" cy="461665"/>
              </a:xfrm>
              <a:prstGeom prst="rect">
                <a:avLst/>
              </a:prstGeom>
            </p:spPr>
            <p:txBody>
              <a:bodyPr wrap="none">
                <a:spAutoFit/>
              </a:bodyPr>
              <a:lstStyle/>
              <a:p>
                <a:pPr algn="ctr"/>
                <a:r>
                  <a:rPr lang="fr-FR" sz="2400" b="1" dirty="0">
                    <a:solidFill>
                      <a:schemeClr val="bg1"/>
                    </a:solidFill>
                    <a:latin typeface="Raleway" panose="020B0003030101060003" pitchFamily="34" charset="0"/>
                  </a:rPr>
                  <a:t>3</a:t>
                </a:r>
              </a:p>
            </p:txBody>
          </p:sp>
        </p:grpSp>
        <p:sp>
          <p:nvSpPr>
            <p:cNvPr id="61" name="Rectangle 60">
              <a:extLst>
                <a:ext uri="{FF2B5EF4-FFF2-40B4-BE49-F238E27FC236}">
                  <a16:creationId xmlns:a16="http://schemas.microsoft.com/office/drawing/2014/main" id="{A5A9645E-FECC-7A4A-90F8-36F11C6D1481}"/>
                </a:ext>
              </a:extLst>
            </p:cNvPr>
            <p:cNvSpPr/>
            <p:nvPr/>
          </p:nvSpPr>
          <p:spPr>
            <a:xfrm>
              <a:off x="13612262" y="5554820"/>
              <a:ext cx="3880291" cy="1754326"/>
            </a:xfrm>
            <a:prstGeom prst="rect">
              <a:avLst/>
            </a:prstGeom>
          </p:spPr>
          <p:txBody>
            <a:bodyPr wrap="square">
              <a:spAutoFit/>
            </a:bodyPr>
            <a:lstStyle/>
            <a:p>
              <a:pPr marL="12700" marR="5080" algn="ctr"/>
              <a:r>
                <a:rPr lang="fr-FR" b="1" spc="-35" dirty="0">
                  <a:solidFill>
                    <a:srgbClr val="2B2E32"/>
                  </a:solidFill>
                  <a:latin typeface="Raleway" panose="020B0003030101060003" pitchFamily="34" charset="0"/>
                </a:rPr>
                <a:t>Petit </a:t>
              </a:r>
              <a:r>
                <a:rPr lang="fr-FR" b="1" spc="75" dirty="0">
                  <a:solidFill>
                    <a:srgbClr val="2B2E32"/>
                  </a:solidFill>
                  <a:latin typeface="Raleway" panose="020B0003030101060003" pitchFamily="34" charset="0"/>
                </a:rPr>
                <a:t>plus : </a:t>
              </a:r>
              <a:r>
                <a:rPr lang="fr-FR" spc="75" dirty="0">
                  <a:solidFill>
                    <a:srgbClr val="2B2E32"/>
                  </a:solidFill>
                  <a:latin typeface="Raleway" panose="020B0003030101060003" pitchFamily="34" charset="0"/>
                </a:rPr>
                <a:t>A</a:t>
              </a:r>
              <a:r>
                <a:rPr lang="fr-FR" spc="-5" dirty="0">
                  <a:solidFill>
                    <a:srgbClr val="2B2E32"/>
                  </a:solidFill>
                  <a:latin typeface="Raleway" panose="020B0003030101060003" pitchFamily="34" charset="0"/>
                </a:rPr>
                <a:t>jouter </a:t>
              </a:r>
              <a:r>
                <a:rPr lang="fr-FR" spc="15" dirty="0">
                  <a:solidFill>
                    <a:srgbClr val="2B2E32"/>
                  </a:solidFill>
                  <a:latin typeface="Raleway" panose="020B0003030101060003" pitchFamily="34" charset="0"/>
                </a:rPr>
                <a:t>le </a:t>
              </a:r>
              <a:r>
                <a:rPr lang="fr-FR" spc="40" dirty="0">
                  <a:solidFill>
                    <a:srgbClr val="2B2E32"/>
                  </a:solidFill>
                  <a:latin typeface="Raleway" panose="020B0003030101060003" pitchFamily="34" charset="0"/>
                </a:rPr>
                <a:t>plan </a:t>
              </a:r>
              <a:r>
                <a:rPr lang="fr-FR" spc="95" dirty="0">
                  <a:solidFill>
                    <a:srgbClr val="2B2E32"/>
                  </a:solidFill>
                  <a:latin typeface="Raleway" panose="020B0003030101060003" pitchFamily="34" charset="0"/>
                </a:rPr>
                <a:t>de </a:t>
              </a:r>
              <a:r>
                <a:rPr lang="fr-FR" spc="15" dirty="0">
                  <a:solidFill>
                    <a:srgbClr val="2B2E32"/>
                  </a:solidFill>
                  <a:latin typeface="Raleway" panose="020B0003030101060003" pitchFamily="34" charset="0"/>
                </a:rPr>
                <a:t>votre </a:t>
              </a:r>
              <a:r>
                <a:rPr lang="fr-FR" spc="30" dirty="0">
                  <a:solidFill>
                    <a:srgbClr val="2B2E32"/>
                  </a:solidFill>
                  <a:latin typeface="Raleway" panose="020B0003030101060003" pitchFamily="34" charset="0"/>
                </a:rPr>
                <a:t>appartement </a:t>
              </a:r>
              <a:r>
                <a:rPr lang="fr-FR" spc="35" dirty="0">
                  <a:solidFill>
                    <a:srgbClr val="2B2E32"/>
                  </a:solidFill>
                  <a:latin typeface="Raleway" panose="020B0003030101060003" pitchFamily="34" charset="0"/>
                </a:rPr>
                <a:t>est </a:t>
              </a:r>
              <a:r>
                <a:rPr lang="fr-FR" spc="75" dirty="0">
                  <a:solidFill>
                    <a:srgbClr val="2B2E32"/>
                  </a:solidFill>
                  <a:latin typeface="Raleway" panose="020B0003030101060003" pitchFamily="34" charset="0"/>
                </a:rPr>
                <a:t>un plus </a:t>
              </a:r>
              <a:r>
                <a:rPr lang="fr-FR" spc="-10" dirty="0">
                  <a:solidFill>
                    <a:srgbClr val="2B2E32"/>
                  </a:solidFill>
                  <a:latin typeface="Raleway" panose="020B0003030101060003" pitchFamily="34" charset="0"/>
                </a:rPr>
                <a:t>indéniable. </a:t>
              </a:r>
              <a:r>
                <a:rPr lang="fr-FR" spc="120" dirty="0">
                  <a:solidFill>
                    <a:srgbClr val="2B2E32"/>
                  </a:solidFill>
                  <a:latin typeface="Raleway" panose="020B0003030101060003" pitchFamily="34" charset="0"/>
                </a:rPr>
                <a:t>Au </a:t>
              </a:r>
              <a:r>
                <a:rPr lang="fr-FR" spc="-65" dirty="0">
                  <a:solidFill>
                    <a:srgbClr val="2B2E32"/>
                  </a:solidFill>
                  <a:latin typeface="Raleway" panose="020B0003030101060003" pitchFamily="34" charset="0"/>
                </a:rPr>
                <a:t>final, </a:t>
              </a:r>
              <a:r>
                <a:rPr lang="fr-FR" spc="15" dirty="0">
                  <a:solidFill>
                    <a:srgbClr val="2B2E32"/>
                  </a:solidFill>
                  <a:latin typeface="Raleway" panose="020B0003030101060003" pitchFamily="34" charset="0"/>
                </a:rPr>
                <a:t>le </a:t>
              </a:r>
              <a:r>
                <a:rPr lang="fr-FR" spc="35" dirty="0">
                  <a:solidFill>
                    <a:srgbClr val="2B2E32"/>
                  </a:solidFill>
                  <a:latin typeface="Raleway" panose="020B0003030101060003" pitchFamily="34" charset="0"/>
                </a:rPr>
                <a:t>secret </a:t>
              </a:r>
              <a:r>
                <a:rPr lang="fr-FR" dirty="0">
                  <a:solidFill>
                    <a:srgbClr val="2B2E32"/>
                  </a:solidFill>
                  <a:latin typeface="Raleway" panose="020B0003030101060003" pitchFamily="34" charset="0"/>
                </a:rPr>
                <a:t>d’une </a:t>
              </a:r>
              <a:r>
                <a:rPr lang="fr-FR" spc="35" dirty="0">
                  <a:solidFill>
                    <a:srgbClr val="2B2E32"/>
                  </a:solidFill>
                  <a:latin typeface="Raleway" panose="020B0003030101060003" pitchFamily="34" charset="0"/>
                </a:rPr>
                <a:t>vente </a:t>
              </a:r>
              <a:r>
                <a:rPr lang="fr-FR" spc="-20" dirty="0">
                  <a:solidFill>
                    <a:srgbClr val="2B2E32"/>
                  </a:solidFill>
                  <a:latin typeface="Raleway" panose="020B0003030101060003" pitchFamily="34" charset="0"/>
                </a:rPr>
                <a:t>rapide, </a:t>
              </a:r>
              <a:r>
                <a:rPr lang="fr-FR" spc="-25" dirty="0">
                  <a:solidFill>
                    <a:srgbClr val="2B2E32"/>
                  </a:solidFill>
                  <a:latin typeface="Raleway" panose="020B0003030101060003" pitchFamily="34" charset="0"/>
                </a:rPr>
                <a:t>c’est </a:t>
              </a:r>
              <a:r>
                <a:rPr lang="fr-FR" spc="95" dirty="0">
                  <a:solidFill>
                    <a:srgbClr val="2B2E32"/>
                  </a:solidFill>
                  <a:latin typeface="Raleway" panose="020B0003030101060003" pitchFamily="34" charset="0"/>
                </a:rPr>
                <a:t>de </a:t>
              </a:r>
              <a:r>
                <a:rPr lang="fr-FR" spc="60" dirty="0">
                  <a:solidFill>
                    <a:srgbClr val="2B2E32"/>
                  </a:solidFill>
                  <a:latin typeface="Raleway" panose="020B0003030101060003" pitchFamily="34" charset="0"/>
                </a:rPr>
                <a:t>donner </a:t>
              </a:r>
              <a:r>
                <a:rPr lang="fr-FR" spc="40" dirty="0">
                  <a:solidFill>
                    <a:srgbClr val="2B2E32"/>
                  </a:solidFill>
                  <a:latin typeface="Raleway" panose="020B0003030101060003" pitchFamily="34" charset="0"/>
                </a:rPr>
                <a:t>aux acheteurs </a:t>
              </a:r>
              <a:r>
                <a:rPr lang="fr-FR" spc="75" dirty="0">
                  <a:solidFill>
                    <a:srgbClr val="2B2E32"/>
                  </a:solidFill>
                  <a:latin typeface="Raleway" panose="020B0003030101060003" pitchFamily="34" charset="0"/>
                </a:rPr>
                <a:t>un  </a:t>
              </a:r>
              <a:r>
                <a:rPr lang="fr-FR" spc="65" dirty="0">
                  <a:solidFill>
                    <a:srgbClr val="2B2E32"/>
                  </a:solidFill>
                  <a:latin typeface="Raleway" panose="020B0003030101060003" pitchFamily="34" charset="0"/>
                </a:rPr>
                <a:t>maximum </a:t>
              </a:r>
              <a:r>
                <a:rPr lang="fr-FR" spc="-5" dirty="0">
                  <a:solidFill>
                    <a:srgbClr val="2B2E32"/>
                  </a:solidFill>
                  <a:latin typeface="Raleway" panose="020B0003030101060003" pitchFamily="34" charset="0"/>
                </a:rPr>
                <a:t>d’informations</a:t>
              </a:r>
              <a:r>
                <a:rPr lang="fr-FR" spc="-235" dirty="0">
                  <a:solidFill>
                    <a:srgbClr val="2B2E32"/>
                  </a:solidFill>
                  <a:latin typeface="Raleway" panose="020B0003030101060003" pitchFamily="34" charset="0"/>
                </a:rPr>
                <a:t> </a:t>
              </a:r>
              <a:r>
                <a:rPr lang="fr-FR" spc="-15" dirty="0">
                  <a:solidFill>
                    <a:srgbClr val="2B2E32"/>
                  </a:solidFill>
                  <a:latin typeface="Raleway" panose="020B0003030101060003" pitchFamily="34" charset="0"/>
                </a:rPr>
                <a:t>objectives.</a:t>
              </a:r>
              <a:endParaRPr lang="fr-FR" dirty="0">
                <a:solidFill>
                  <a:srgbClr val="2B2E32"/>
                </a:solidFill>
                <a:latin typeface="Raleway" panose="020B0003030101060003" pitchFamily="34" charset="0"/>
              </a:endParaRPr>
            </a:p>
          </p:txBody>
        </p:sp>
        <p:grpSp>
          <p:nvGrpSpPr>
            <p:cNvPr id="63" name="Groupe 62">
              <a:extLst>
                <a:ext uri="{FF2B5EF4-FFF2-40B4-BE49-F238E27FC236}">
                  <a16:creationId xmlns:a16="http://schemas.microsoft.com/office/drawing/2014/main" id="{56E1F5D1-2892-0A41-BC28-DBBA12E8BBD8}"/>
                </a:ext>
              </a:extLst>
            </p:cNvPr>
            <p:cNvGrpSpPr/>
            <p:nvPr/>
          </p:nvGrpSpPr>
          <p:grpSpPr>
            <a:xfrm>
              <a:off x="15244103" y="4548990"/>
              <a:ext cx="616608" cy="616608"/>
              <a:chOff x="2618891" y="3748267"/>
              <a:chExt cx="616608" cy="616608"/>
            </a:xfrm>
          </p:grpSpPr>
          <p:sp>
            <p:nvSpPr>
              <p:cNvPr id="64" name="Ellipse 63">
                <a:extLst>
                  <a:ext uri="{FF2B5EF4-FFF2-40B4-BE49-F238E27FC236}">
                    <a16:creationId xmlns:a16="http://schemas.microsoft.com/office/drawing/2014/main" id="{78C439B6-93BE-0148-8394-34446FE5FD9B}"/>
                  </a:ext>
                </a:extLst>
              </p:cNvPr>
              <p:cNvSpPr/>
              <p:nvPr/>
            </p:nvSpPr>
            <p:spPr>
              <a:xfrm>
                <a:off x="2618891" y="3748267"/>
                <a:ext cx="616608" cy="616608"/>
              </a:xfrm>
              <a:prstGeom prst="ellipse">
                <a:avLst/>
              </a:prstGeom>
              <a:solidFill>
                <a:srgbClr val="5F25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3200" b="1" dirty="0">
                  <a:latin typeface="Raleway" panose="020B0003030101060003" pitchFamily="34" charset="0"/>
                </a:endParaRPr>
              </a:p>
            </p:txBody>
          </p:sp>
          <p:sp>
            <p:nvSpPr>
              <p:cNvPr id="65" name="Rectangle 64">
                <a:extLst>
                  <a:ext uri="{FF2B5EF4-FFF2-40B4-BE49-F238E27FC236}">
                    <a16:creationId xmlns:a16="http://schemas.microsoft.com/office/drawing/2014/main" id="{A7268C74-67E2-3B4B-800D-7A3F34CC6063}"/>
                  </a:ext>
                </a:extLst>
              </p:cNvPr>
              <p:cNvSpPr/>
              <p:nvPr/>
            </p:nvSpPr>
            <p:spPr>
              <a:xfrm>
                <a:off x="2747498" y="3811873"/>
                <a:ext cx="359394" cy="461665"/>
              </a:xfrm>
              <a:prstGeom prst="rect">
                <a:avLst/>
              </a:prstGeom>
            </p:spPr>
            <p:txBody>
              <a:bodyPr wrap="none">
                <a:spAutoFit/>
              </a:bodyPr>
              <a:lstStyle/>
              <a:p>
                <a:pPr algn="ctr"/>
                <a:r>
                  <a:rPr lang="fr-FR" sz="2400" b="1" dirty="0">
                    <a:solidFill>
                      <a:schemeClr val="bg1"/>
                    </a:solidFill>
                    <a:latin typeface="Raleway" panose="020B0003030101060003" pitchFamily="34" charset="0"/>
                  </a:rPr>
                  <a:t>4</a:t>
                </a:r>
              </a:p>
            </p:txBody>
          </p:sp>
        </p:grpSp>
      </p:grpSp>
      <p:sp>
        <p:nvSpPr>
          <p:cNvPr id="66" name="Rectangle 65">
            <a:extLst>
              <a:ext uri="{FF2B5EF4-FFF2-40B4-BE49-F238E27FC236}">
                <a16:creationId xmlns:a16="http://schemas.microsoft.com/office/drawing/2014/main" id="{18466506-A3C5-7142-B0EF-54D5A5561D55}"/>
              </a:ext>
            </a:extLst>
          </p:cNvPr>
          <p:cNvSpPr/>
          <p:nvPr/>
        </p:nvSpPr>
        <p:spPr>
          <a:xfrm>
            <a:off x="15697200" y="9334500"/>
            <a:ext cx="2590800" cy="952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7" name="Image 66">
            <a:extLst>
              <a:ext uri="{FF2B5EF4-FFF2-40B4-BE49-F238E27FC236}">
                <a16:creationId xmlns:a16="http://schemas.microsoft.com/office/drawing/2014/main" id="{2F7820A8-1220-974E-97B0-84F3B4A1E18E}"/>
              </a:ext>
            </a:extLst>
          </p:cNvPr>
          <p:cNvPicPr>
            <a:picLocks noChangeAspect="1"/>
          </p:cNvPicPr>
          <p:nvPr/>
        </p:nvPicPr>
        <p:blipFill>
          <a:blip r:embed="rId3"/>
          <a:stretch>
            <a:fillRect/>
          </a:stretch>
        </p:blipFill>
        <p:spPr>
          <a:xfrm>
            <a:off x="16154400" y="9639300"/>
            <a:ext cx="1743174" cy="424062"/>
          </a:xfrm>
          <a:prstGeom prst="rect">
            <a:avLst/>
          </a:prstGeom>
        </p:spPr>
      </p:pic>
    </p:spTree>
    <p:extLst>
      <p:ext uri="{BB962C8B-B14F-4D97-AF65-F5344CB8AC3E}">
        <p14:creationId xmlns:p14="http://schemas.microsoft.com/office/powerpoint/2010/main" val="12173647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 name="Image 74" descr="Une image contenant intérieur, armoire, personne, blanc&#10;&#10;Description générée automatiquement">
            <a:extLst>
              <a:ext uri="{FF2B5EF4-FFF2-40B4-BE49-F238E27FC236}">
                <a16:creationId xmlns:a16="http://schemas.microsoft.com/office/drawing/2014/main" id="{4CC6B621-8252-D442-86A9-9361C23DA1A1}"/>
              </a:ext>
            </a:extLst>
          </p:cNvPr>
          <p:cNvPicPr>
            <a:picLocks noChangeAspect="1"/>
          </p:cNvPicPr>
          <p:nvPr/>
        </p:nvPicPr>
        <p:blipFill rotWithShape="1">
          <a:blip r:embed="rId3">
            <a:extLst>
              <a:ext uri="{28A0092B-C50C-407E-A947-70E740481C1C}">
                <a14:useLocalDpi xmlns:a14="http://schemas.microsoft.com/office/drawing/2010/main" val="0"/>
              </a:ext>
            </a:extLst>
          </a:blip>
          <a:srcRect l="-2469" r="51598"/>
          <a:stretch/>
        </p:blipFill>
        <p:spPr>
          <a:xfrm>
            <a:off x="10439399" y="-4648"/>
            <a:ext cx="7848602" cy="10291648"/>
          </a:xfrm>
          <a:prstGeom prst="rect">
            <a:avLst/>
          </a:prstGeom>
        </p:spPr>
      </p:pic>
      <p:sp>
        <p:nvSpPr>
          <p:cNvPr id="10" name="Rectangle 9">
            <a:extLst>
              <a:ext uri="{FF2B5EF4-FFF2-40B4-BE49-F238E27FC236}">
                <a16:creationId xmlns:a16="http://schemas.microsoft.com/office/drawing/2014/main" id="{2E0BF23A-B3CC-A44A-83D6-2F6D1899EE07}"/>
              </a:ext>
            </a:extLst>
          </p:cNvPr>
          <p:cNvSpPr/>
          <p:nvPr/>
        </p:nvSpPr>
        <p:spPr>
          <a:xfrm>
            <a:off x="-44605" y="0"/>
            <a:ext cx="5607205" cy="1471961"/>
          </a:xfrm>
          <a:prstGeom prst="rect">
            <a:avLst/>
          </a:prstGeom>
          <a:solidFill>
            <a:srgbClr val="FF7B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object 6">
            <a:extLst>
              <a:ext uri="{FF2B5EF4-FFF2-40B4-BE49-F238E27FC236}">
                <a16:creationId xmlns:a16="http://schemas.microsoft.com/office/drawing/2014/main" id="{6E8C7259-B3AF-4B42-A257-CAA351FC1CD8}"/>
              </a:ext>
            </a:extLst>
          </p:cNvPr>
          <p:cNvSpPr txBox="1">
            <a:spLocks noGrp="1"/>
          </p:cNvSpPr>
          <p:nvPr>
            <p:ph type="title"/>
          </p:nvPr>
        </p:nvSpPr>
        <p:spPr>
          <a:xfrm>
            <a:off x="784303" y="268352"/>
            <a:ext cx="4321098" cy="935256"/>
          </a:xfrm>
          <a:prstGeom prst="rect">
            <a:avLst/>
          </a:prstGeom>
        </p:spPr>
        <p:txBody>
          <a:bodyPr vert="horz" wrap="square" lIns="0" tIns="12065" rIns="0" bIns="0" rtlCol="0">
            <a:spAutoFit/>
          </a:bodyPr>
          <a:lstStyle/>
          <a:p>
            <a:pPr marL="12700" marR="5080">
              <a:lnSpc>
                <a:spcPct val="107600"/>
              </a:lnSpc>
              <a:spcBef>
                <a:spcPts val="95"/>
              </a:spcBef>
            </a:pPr>
            <a:r>
              <a:rPr lang="fr-FR" sz="6000" spc="10" dirty="0">
                <a:solidFill>
                  <a:schemeClr val="bg1"/>
                </a:solidFill>
              </a:rPr>
              <a:t>Les visites</a:t>
            </a:r>
            <a:endParaRPr sz="6000" dirty="0">
              <a:solidFill>
                <a:schemeClr val="bg1"/>
              </a:solidFill>
            </a:endParaRPr>
          </a:p>
        </p:txBody>
      </p:sp>
      <p:sp>
        <p:nvSpPr>
          <p:cNvPr id="35" name="object 3">
            <a:extLst>
              <a:ext uri="{FF2B5EF4-FFF2-40B4-BE49-F238E27FC236}">
                <a16:creationId xmlns:a16="http://schemas.microsoft.com/office/drawing/2014/main" id="{97B65BE6-5D7B-C04E-B853-0B5B38064159}"/>
              </a:ext>
            </a:extLst>
          </p:cNvPr>
          <p:cNvSpPr txBox="1"/>
          <p:nvPr/>
        </p:nvSpPr>
        <p:spPr>
          <a:xfrm>
            <a:off x="784302" y="2222105"/>
            <a:ext cx="8741275" cy="698974"/>
          </a:xfrm>
          <a:prstGeom prst="rect">
            <a:avLst/>
          </a:prstGeom>
        </p:spPr>
        <p:txBody>
          <a:bodyPr vert="horz" wrap="square" lIns="0" tIns="12700" rIns="0" bIns="0" rtlCol="0">
            <a:spAutoFit/>
          </a:bodyPr>
          <a:lstStyle/>
          <a:p>
            <a:pPr marL="12700" marR="6985">
              <a:lnSpc>
                <a:spcPct val="115599"/>
              </a:lnSpc>
              <a:spcBef>
                <a:spcPts val="100"/>
              </a:spcBef>
            </a:pPr>
            <a:r>
              <a:rPr lang="fr-FR" sz="2000" spc="114" dirty="0">
                <a:solidFill>
                  <a:srgbClr val="2B2E32"/>
                </a:solidFill>
                <a:latin typeface="Raleway Medium" panose="020B0003030101060003" pitchFamily="34" charset="0"/>
                <a:cs typeface="Trebuchet MS"/>
              </a:rPr>
              <a:t>Préparer la visite de sa maison ou son appartement</a:t>
            </a:r>
            <a:br>
              <a:rPr lang="fr-FR" sz="2000" spc="114" dirty="0">
                <a:solidFill>
                  <a:srgbClr val="2B2E32"/>
                </a:solidFill>
                <a:latin typeface="Raleway Medium" panose="020B0003030101060003" pitchFamily="34" charset="0"/>
                <a:cs typeface="Trebuchet MS"/>
              </a:rPr>
            </a:br>
            <a:r>
              <a:rPr lang="fr-FR" sz="2000" spc="114" dirty="0">
                <a:solidFill>
                  <a:srgbClr val="2B2E32"/>
                </a:solidFill>
                <a:latin typeface="Raleway Medium" panose="020B0003030101060003" pitchFamily="34" charset="0"/>
                <a:cs typeface="Trebuchet MS"/>
              </a:rPr>
              <a:t>pour le rendre accueillant </a:t>
            </a:r>
            <a:r>
              <a:rPr lang="fr-FR" sz="2000" spc="-25" dirty="0">
                <a:solidFill>
                  <a:srgbClr val="2B2E32"/>
                </a:solidFill>
                <a:latin typeface="Raleway Medium" panose="020B0003030101060003" pitchFamily="34" charset="0"/>
                <a:cs typeface="Trebuchet MS"/>
              </a:rPr>
              <a:t>:</a:t>
            </a:r>
            <a:r>
              <a:rPr lang="fr-FR" sz="2000" spc="-90" dirty="0">
                <a:solidFill>
                  <a:srgbClr val="2B2E32"/>
                </a:solidFill>
                <a:latin typeface="Raleway Medium" panose="020B0003030101060003" pitchFamily="34" charset="0"/>
                <a:cs typeface="Trebuchet MS"/>
              </a:rPr>
              <a:t> </a:t>
            </a:r>
          </a:p>
        </p:txBody>
      </p:sp>
      <p:grpSp>
        <p:nvGrpSpPr>
          <p:cNvPr id="38" name="Groupe 37">
            <a:extLst>
              <a:ext uri="{FF2B5EF4-FFF2-40B4-BE49-F238E27FC236}">
                <a16:creationId xmlns:a16="http://schemas.microsoft.com/office/drawing/2014/main" id="{D72D9AC5-5BA1-624E-A1D2-576362CAD3B6}"/>
              </a:ext>
            </a:extLst>
          </p:cNvPr>
          <p:cNvGrpSpPr/>
          <p:nvPr/>
        </p:nvGrpSpPr>
        <p:grpSpPr>
          <a:xfrm>
            <a:off x="849502" y="3154242"/>
            <a:ext cx="8155327" cy="3741858"/>
            <a:chOff x="1598272" y="7501536"/>
            <a:chExt cx="8155327" cy="3741858"/>
          </a:xfrm>
        </p:grpSpPr>
        <p:sp>
          <p:nvSpPr>
            <p:cNvPr id="43" name="object 3">
              <a:extLst>
                <a:ext uri="{FF2B5EF4-FFF2-40B4-BE49-F238E27FC236}">
                  <a16:creationId xmlns:a16="http://schemas.microsoft.com/office/drawing/2014/main" id="{15CC93D4-8928-3A44-9D53-D1458338A8DE}"/>
                </a:ext>
              </a:extLst>
            </p:cNvPr>
            <p:cNvSpPr txBox="1"/>
            <p:nvPr/>
          </p:nvSpPr>
          <p:spPr>
            <a:xfrm>
              <a:off x="1905000" y="7501536"/>
              <a:ext cx="7848599" cy="3741858"/>
            </a:xfrm>
            <a:prstGeom prst="rect">
              <a:avLst/>
            </a:prstGeom>
          </p:spPr>
          <p:txBody>
            <a:bodyPr vert="horz" wrap="square" lIns="0" tIns="12700" rIns="0" bIns="0" rtlCol="0">
              <a:spAutoFit/>
            </a:bodyPr>
            <a:lstStyle/>
            <a:p>
              <a:pPr marL="12700" marR="6985">
                <a:lnSpc>
                  <a:spcPct val="150000"/>
                </a:lnSpc>
                <a:spcBef>
                  <a:spcPts val="100"/>
                </a:spcBef>
              </a:pPr>
              <a:r>
                <a:rPr lang="fr-FR" sz="2000" dirty="0">
                  <a:solidFill>
                    <a:srgbClr val="2B2E32"/>
                  </a:solidFill>
                  <a:latin typeface="Raleway" panose="020B0003030101060003" pitchFamily="34" charset="0"/>
                  <a:cs typeface="Trebuchet MS"/>
                </a:rPr>
                <a:t>Rangez</a:t>
              </a:r>
            </a:p>
            <a:p>
              <a:pPr marL="12700" marR="6985">
                <a:lnSpc>
                  <a:spcPct val="150000"/>
                </a:lnSpc>
                <a:spcBef>
                  <a:spcPts val="100"/>
                </a:spcBef>
              </a:pPr>
              <a:r>
                <a:rPr lang="fr-FR" sz="2000" dirty="0">
                  <a:solidFill>
                    <a:srgbClr val="2B2E32"/>
                  </a:solidFill>
                  <a:latin typeface="Raleway" panose="020B0003030101060003" pitchFamily="34" charset="0"/>
                  <a:cs typeface="Trebuchet MS"/>
                </a:rPr>
                <a:t>Faites attention aux odeurs</a:t>
              </a:r>
            </a:p>
            <a:p>
              <a:pPr marL="12700" marR="6985">
                <a:lnSpc>
                  <a:spcPct val="150000"/>
                </a:lnSpc>
                <a:spcBef>
                  <a:spcPts val="100"/>
                </a:spcBef>
              </a:pPr>
              <a:r>
                <a:rPr lang="fr-FR" sz="2000" dirty="0">
                  <a:solidFill>
                    <a:srgbClr val="2B2E32"/>
                  </a:solidFill>
                  <a:latin typeface="Raleway" panose="020B0003030101060003" pitchFamily="34" charset="0"/>
                  <a:cs typeface="Trebuchet MS"/>
                </a:rPr>
                <a:t>Tondez la pelouse</a:t>
              </a:r>
            </a:p>
            <a:p>
              <a:pPr marL="12700" marR="6985">
                <a:lnSpc>
                  <a:spcPct val="150000"/>
                </a:lnSpc>
                <a:spcBef>
                  <a:spcPts val="100"/>
                </a:spcBef>
              </a:pPr>
              <a:r>
                <a:rPr lang="fr-FR" sz="2000" dirty="0">
                  <a:solidFill>
                    <a:srgbClr val="2B2E32"/>
                  </a:solidFill>
                  <a:latin typeface="Raleway" panose="020B0003030101060003" pitchFamily="34" charset="0"/>
                  <a:cs typeface="Trebuchet MS"/>
                </a:rPr>
                <a:t>Rangez le balcon</a:t>
              </a:r>
            </a:p>
            <a:p>
              <a:pPr marL="12700" marR="6985">
                <a:lnSpc>
                  <a:spcPct val="150000"/>
                </a:lnSpc>
                <a:spcBef>
                  <a:spcPts val="100"/>
                </a:spcBef>
              </a:pPr>
              <a:r>
                <a:rPr lang="fr-FR" sz="2000" dirty="0">
                  <a:solidFill>
                    <a:srgbClr val="2B2E32"/>
                  </a:solidFill>
                  <a:latin typeface="Raleway" panose="020B0003030101060003" pitchFamily="34" charset="0"/>
                  <a:cs typeface="Trebuchet MS"/>
                </a:rPr>
                <a:t>Allumez les lumières</a:t>
              </a:r>
            </a:p>
            <a:p>
              <a:pPr marL="12700" marR="6985">
                <a:lnSpc>
                  <a:spcPct val="150000"/>
                </a:lnSpc>
                <a:spcBef>
                  <a:spcPts val="100"/>
                </a:spcBef>
              </a:pPr>
              <a:r>
                <a:rPr lang="fr-FR" sz="2000" dirty="0">
                  <a:solidFill>
                    <a:srgbClr val="2B2E32"/>
                  </a:solidFill>
                  <a:latin typeface="Raleway" panose="020B0003030101060003" pitchFamily="34" charset="0"/>
                  <a:cs typeface="Trebuchet MS"/>
                </a:rPr>
                <a:t>Éviter d’étendre le linge au milieu du salon</a:t>
              </a:r>
            </a:p>
            <a:p>
              <a:pPr marL="12700" marR="6985">
                <a:lnSpc>
                  <a:spcPct val="150000"/>
                </a:lnSpc>
                <a:spcBef>
                  <a:spcPts val="100"/>
                </a:spcBef>
              </a:pPr>
              <a:r>
                <a:rPr lang="fr-FR" sz="2000" dirty="0">
                  <a:solidFill>
                    <a:srgbClr val="2B2E32"/>
                  </a:solidFill>
                  <a:latin typeface="Raleway" panose="020B0003030101060003" pitchFamily="34" charset="0"/>
                  <a:cs typeface="Trebuchet MS"/>
                </a:rPr>
                <a:t>Rangez les jouets des enfants</a:t>
              </a:r>
            </a:p>
            <a:p>
              <a:pPr marL="12700" marR="6985">
                <a:lnSpc>
                  <a:spcPct val="150000"/>
                </a:lnSpc>
                <a:spcBef>
                  <a:spcPts val="100"/>
                </a:spcBef>
              </a:pPr>
              <a:r>
                <a:rPr lang="fr-FR" sz="2000" dirty="0">
                  <a:solidFill>
                    <a:srgbClr val="2B2E32"/>
                  </a:solidFill>
                  <a:latin typeface="Raleway" panose="020B0003030101060003" pitchFamily="34" charset="0"/>
                  <a:cs typeface="Trebuchet MS"/>
                </a:rPr>
                <a:t>Laissez les animaux à l’extérieur</a:t>
              </a:r>
            </a:p>
          </p:txBody>
        </p:sp>
        <p:pic>
          <p:nvPicPr>
            <p:cNvPr id="49" name="Image 48">
              <a:extLst>
                <a:ext uri="{FF2B5EF4-FFF2-40B4-BE49-F238E27FC236}">
                  <a16:creationId xmlns:a16="http://schemas.microsoft.com/office/drawing/2014/main" id="{85F1173C-9B68-DC4F-9AAC-AEC4F6F42BB4}"/>
                </a:ext>
              </a:extLst>
            </p:cNvPr>
            <p:cNvPicPr>
              <a:picLocks noChangeAspect="1"/>
            </p:cNvPicPr>
            <p:nvPr/>
          </p:nvPicPr>
          <p:blipFill>
            <a:blip r:embed="rId4"/>
            <a:stretch>
              <a:fillRect/>
            </a:stretch>
          </p:blipFill>
          <p:spPr>
            <a:xfrm>
              <a:off x="1598272" y="7695025"/>
              <a:ext cx="167950" cy="119369"/>
            </a:xfrm>
            <a:prstGeom prst="rect">
              <a:avLst/>
            </a:prstGeom>
          </p:spPr>
        </p:pic>
      </p:grpSp>
      <p:pic>
        <p:nvPicPr>
          <p:cNvPr id="25" name="Image 24">
            <a:extLst>
              <a:ext uri="{FF2B5EF4-FFF2-40B4-BE49-F238E27FC236}">
                <a16:creationId xmlns:a16="http://schemas.microsoft.com/office/drawing/2014/main" id="{740A18B8-6830-6044-9E86-708BEE98D3DF}"/>
              </a:ext>
            </a:extLst>
          </p:cNvPr>
          <p:cNvPicPr>
            <a:picLocks noChangeAspect="1"/>
          </p:cNvPicPr>
          <p:nvPr/>
        </p:nvPicPr>
        <p:blipFill>
          <a:blip r:embed="rId4"/>
          <a:stretch>
            <a:fillRect/>
          </a:stretch>
        </p:blipFill>
        <p:spPr>
          <a:xfrm>
            <a:off x="854677" y="3834067"/>
            <a:ext cx="167950" cy="119369"/>
          </a:xfrm>
          <a:prstGeom prst="rect">
            <a:avLst/>
          </a:prstGeom>
        </p:spPr>
      </p:pic>
      <p:pic>
        <p:nvPicPr>
          <p:cNvPr id="26" name="Image 25">
            <a:extLst>
              <a:ext uri="{FF2B5EF4-FFF2-40B4-BE49-F238E27FC236}">
                <a16:creationId xmlns:a16="http://schemas.microsoft.com/office/drawing/2014/main" id="{680AEED4-42F9-8548-8287-CD43FDF1FEF7}"/>
              </a:ext>
            </a:extLst>
          </p:cNvPr>
          <p:cNvPicPr>
            <a:picLocks noChangeAspect="1"/>
          </p:cNvPicPr>
          <p:nvPr/>
        </p:nvPicPr>
        <p:blipFill>
          <a:blip r:embed="rId4"/>
          <a:stretch>
            <a:fillRect/>
          </a:stretch>
        </p:blipFill>
        <p:spPr>
          <a:xfrm>
            <a:off x="848146" y="4320403"/>
            <a:ext cx="167950" cy="119369"/>
          </a:xfrm>
          <a:prstGeom prst="rect">
            <a:avLst/>
          </a:prstGeom>
        </p:spPr>
      </p:pic>
      <p:pic>
        <p:nvPicPr>
          <p:cNvPr id="27" name="Image 26">
            <a:extLst>
              <a:ext uri="{FF2B5EF4-FFF2-40B4-BE49-F238E27FC236}">
                <a16:creationId xmlns:a16="http://schemas.microsoft.com/office/drawing/2014/main" id="{31DB8EE4-C4C1-8641-8239-530912D3FB79}"/>
              </a:ext>
            </a:extLst>
          </p:cNvPr>
          <p:cNvPicPr>
            <a:picLocks noChangeAspect="1"/>
          </p:cNvPicPr>
          <p:nvPr/>
        </p:nvPicPr>
        <p:blipFill>
          <a:blip r:embed="rId4"/>
          <a:stretch>
            <a:fillRect/>
          </a:stretch>
        </p:blipFill>
        <p:spPr>
          <a:xfrm>
            <a:off x="854677" y="4801635"/>
            <a:ext cx="167950" cy="119369"/>
          </a:xfrm>
          <a:prstGeom prst="rect">
            <a:avLst/>
          </a:prstGeom>
        </p:spPr>
      </p:pic>
      <p:pic>
        <p:nvPicPr>
          <p:cNvPr id="32" name="Image 31">
            <a:extLst>
              <a:ext uri="{FF2B5EF4-FFF2-40B4-BE49-F238E27FC236}">
                <a16:creationId xmlns:a16="http://schemas.microsoft.com/office/drawing/2014/main" id="{24886F77-EA1B-7844-962F-76BB223951C9}"/>
              </a:ext>
            </a:extLst>
          </p:cNvPr>
          <p:cNvPicPr>
            <a:picLocks noChangeAspect="1"/>
          </p:cNvPicPr>
          <p:nvPr/>
        </p:nvPicPr>
        <p:blipFill>
          <a:blip r:embed="rId4"/>
          <a:stretch>
            <a:fillRect/>
          </a:stretch>
        </p:blipFill>
        <p:spPr>
          <a:xfrm>
            <a:off x="860531" y="5282867"/>
            <a:ext cx="167950" cy="119369"/>
          </a:xfrm>
          <a:prstGeom prst="rect">
            <a:avLst/>
          </a:prstGeom>
        </p:spPr>
      </p:pic>
      <p:pic>
        <p:nvPicPr>
          <p:cNvPr id="33" name="Image 32">
            <a:extLst>
              <a:ext uri="{FF2B5EF4-FFF2-40B4-BE49-F238E27FC236}">
                <a16:creationId xmlns:a16="http://schemas.microsoft.com/office/drawing/2014/main" id="{1493D706-4871-9048-82FF-2406700A69D6}"/>
              </a:ext>
            </a:extLst>
          </p:cNvPr>
          <p:cNvPicPr>
            <a:picLocks noChangeAspect="1"/>
          </p:cNvPicPr>
          <p:nvPr/>
        </p:nvPicPr>
        <p:blipFill>
          <a:blip r:embed="rId4"/>
          <a:stretch>
            <a:fillRect/>
          </a:stretch>
        </p:blipFill>
        <p:spPr>
          <a:xfrm>
            <a:off x="848146" y="5734217"/>
            <a:ext cx="167950" cy="119369"/>
          </a:xfrm>
          <a:prstGeom prst="rect">
            <a:avLst/>
          </a:prstGeom>
        </p:spPr>
      </p:pic>
      <p:pic>
        <p:nvPicPr>
          <p:cNvPr id="34" name="Image 33">
            <a:extLst>
              <a:ext uri="{FF2B5EF4-FFF2-40B4-BE49-F238E27FC236}">
                <a16:creationId xmlns:a16="http://schemas.microsoft.com/office/drawing/2014/main" id="{81A89395-4738-824F-A222-E2D08EE1DF40}"/>
              </a:ext>
            </a:extLst>
          </p:cNvPr>
          <p:cNvPicPr>
            <a:picLocks noChangeAspect="1"/>
          </p:cNvPicPr>
          <p:nvPr/>
        </p:nvPicPr>
        <p:blipFill>
          <a:blip r:embed="rId4"/>
          <a:stretch>
            <a:fillRect/>
          </a:stretch>
        </p:blipFill>
        <p:spPr>
          <a:xfrm>
            <a:off x="853999" y="6203814"/>
            <a:ext cx="167950" cy="119369"/>
          </a:xfrm>
          <a:prstGeom prst="rect">
            <a:avLst/>
          </a:prstGeom>
        </p:spPr>
      </p:pic>
      <p:pic>
        <p:nvPicPr>
          <p:cNvPr id="37" name="Image 36">
            <a:extLst>
              <a:ext uri="{FF2B5EF4-FFF2-40B4-BE49-F238E27FC236}">
                <a16:creationId xmlns:a16="http://schemas.microsoft.com/office/drawing/2014/main" id="{E378DEE9-46D8-754B-92BE-37976519C5A8}"/>
              </a:ext>
            </a:extLst>
          </p:cNvPr>
          <p:cNvPicPr>
            <a:picLocks noChangeAspect="1"/>
          </p:cNvPicPr>
          <p:nvPr/>
        </p:nvPicPr>
        <p:blipFill>
          <a:blip r:embed="rId4"/>
          <a:stretch>
            <a:fillRect/>
          </a:stretch>
        </p:blipFill>
        <p:spPr>
          <a:xfrm>
            <a:off x="860531" y="6681370"/>
            <a:ext cx="167950" cy="119369"/>
          </a:xfrm>
          <a:prstGeom prst="rect">
            <a:avLst/>
          </a:prstGeom>
        </p:spPr>
      </p:pic>
      <p:sp>
        <p:nvSpPr>
          <p:cNvPr id="39" name="object 3">
            <a:extLst>
              <a:ext uri="{FF2B5EF4-FFF2-40B4-BE49-F238E27FC236}">
                <a16:creationId xmlns:a16="http://schemas.microsoft.com/office/drawing/2014/main" id="{08B5D680-EE34-CD46-A1B1-4570F360FEB1}"/>
              </a:ext>
            </a:extLst>
          </p:cNvPr>
          <p:cNvSpPr txBox="1"/>
          <p:nvPr/>
        </p:nvSpPr>
        <p:spPr>
          <a:xfrm>
            <a:off x="848147" y="7522134"/>
            <a:ext cx="7229054" cy="698974"/>
          </a:xfrm>
          <a:prstGeom prst="rect">
            <a:avLst/>
          </a:prstGeom>
        </p:spPr>
        <p:txBody>
          <a:bodyPr vert="horz" wrap="square" lIns="0" tIns="12700" rIns="0" bIns="0" rtlCol="0">
            <a:spAutoFit/>
          </a:bodyPr>
          <a:lstStyle/>
          <a:p>
            <a:pPr marL="12700" marR="6985">
              <a:lnSpc>
                <a:spcPct val="115599"/>
              </a:lnSpc>
              <a:spcBef>
                <a:spcPts val="100"/>
              </a:spcBef>
            </a:pPr>
            <a:r>
              <a:rPr lang="fr-FR" sz="2000" b="1" spc="114" dirty="0">
                <a:solidFill>
                  <a:srgbClr val="2B2E32"/>
                </a:solidFill>
                <a:latin typeface="Raleway Medium" panose="020B0003030101060003" pitchFamily="34" charset="0"/>
                <a:cs typeface="Trebuchet MS"/>
              </a:rPr>
              <a:t>Le but est de rendre le tout agréable, un peu comme si vous receviez des amis.</a:t>
            </a:r>
            <a:endParaRPr lang="fr-FR" sz="2000" b="1" spc="-90" dirty="0">
              <a:solidFill>
                <a:srgbClr val="2B2E32"/>
              </a:solidFill>
              <a:latin typeface="Raleway Medium" panose="020B0003030101060003" pitchFamily="34" charset="0"/>
              <a:cs typeface="Trebuchet MS"/>
            </a:endParaRPr>
          </a:p>
        </p:txBody>
      </p:sp>
      <p:grpSp>
        <p:nvGrpSpPr>
          <p:cNvPr id="5" name="Groupe 4">
            <a:extLst>
              <a:ext uri="{FF2B5EF4-FFF2-40B4-BE49-F238E27FC236}">
                <a16:creationId xmlns:a16="http://schemas.microsoft.com/office/drawing/2014/main" id="{69C7BC44-7DBB-E046-8539-0D6537CC120E}"/>
              </a:ext>
            </a:extLst>
          </p:cNvPr>
          <p:cNvGrpSpPr/>
          <p:nvPr/>
        </p:nvGrpSpPr>
        <p:grpSpPr>
          <a:xfrm>
            <a:off x="11680325" y="1257300"/>
            <a:ext cx="5533371" cy="7179607"/>
            <a:chOff x="11680325" y="1697693"/>
            <a:chExt cx="5533371" cy="7179607"/>
          </a:xfrm>
        </p:grpSpPr>
        <p:grpSp>
          <p:nvGrpSpPr>
            <p:cNvPr id="29" name="Groupe 28">
              <a:extLst>
                <a:ext uri="{FF2B5EF4-FFF2-40B4-BE49-F238E27FC236}">
                  <a16:creationId xmlns:a16="http://schemas.microsoft.com/office/drawing/2014/main" id="{7DB78941-C1F4-3842-854C-2D43468B143E}"/>
                </a:ext>
              </a:extLst>
            </p:cNvPr>
            <p:cNvGrpSpPr/>
            <p:nvPr/>
          </p:nvGrpSpPr>
          <p:grpSpPr>
            <a:xfrm>
              <a:off x="11680325" y="1697693"/>
              <a:ext cx="5533371" cy="7179607"/>
              <a:chOff x="11680325" y="1638301"/>
              <a:chExt cx="5533371" cy="7179607"/>
            </a:xfrm>
          </p:grpSpPr>
          <p:sp>
            <p:nvSpPr>
              <p:cNvPr id="30" name="Rectangle 29">
                <a:extLst>
                  <a:ext uri="{FF2B5EF4-FFF2-40B4-BE49-F238E27FC236}">
                    <a16:creationId xmlns:a16="http://schemas.microsoft.com/office/drawing/2014/main" id="{ADB874F9-BE5B-C64A-A666-03F88D0FDA42}"/>
                  </a:ext>
                </a:extLst>
              </p:cNvPr>
              <p:cNvSpPr/>
              <p:nvPr/>
            </p:nvSpPr>
            <p:spPr>
              <a:xfrm>
                <a:off x="11680325" y="1638301"/>
                <a:ext cx="5533371" cy="69859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Triangle 30">
                <a:extLst>
                  <a:ext uri="{FF2B5EF4-FFF2-40B4-BE49-F238E27FC236}">
                    <a16:creationId xmlns:a16="http://schemas.microsoft.com/office/drawing/2014/main" id="{8F6334F6-985C-454C-B19F-55721E92709E}"/>
                  </a:ext>
                </a:extLst>
              </p:cNvPr>
              <p:cNvSpPr/>
              <p:nvPr/>
            </p:nvSpPr>
            <p:spPr>
              <a:xfrm rot="10800000">
                <a:off x="15170290" y="8590917"/>
                <a:ext cx="457201" cy="22699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36" name="Rectangle 35">
              <a:extLst>
                <a:ext uri="{FF2B5EF4-FFF2-40B4-BE49-F238E27FC236}">
                  <a16:creationId xmlns:a16="http://schemas.microsoft.com/office/drawing/2014/main" id="{F26756AD-41C1-3842-8A2B-9E6C02FDEE7E}"/>
                </a:ext>
              </a:extLst>
            </p:cNvPr>
            <p:cNvSpPr/>
            <p:nvPr/>
          </p:nvSpPr>
          <p:spPr>
            <a:xfrm>
              <a:off x="12079613" y="7008031"/>
              <a:ext cx="4568171" cy="1077218"/>
            </a:xfrm>
            <a:prstGeom prst="rect">
              <a:avLst/>
            </a:prstGeom>
          </p:spPr>
          <p:txBody>
            <a:bodyPr wrap="square">
              <a:spAutoFit/>
            </a:bodyPr>
            <a:lstStyle/>
            <a:p>
              <a:pPr marL="12700" marR="11430"/>
              <a:r>
                <a:rPr lang="fr-FR" sz="1600" spc="40" dirty="0">
                  <a:solidFill>
                    <a:srgbClr val="2B2E32"/>
                  </a:solidFill>
                  <a:latin typeface="Raleway" panose="020B0003030101060003" pitchFamily="34" charset="0"/>
                  <a:cs typeface="Trebuchet MS"/>
                </a:rPr>
                <a:t>Pouvoir </a:t>
              </a:r>
              <a:r>
                <a:rPr lang="fr-FR" sz="1600" spc="5" dirty="0">
                  <a:solidFill>
                    <a:srgbClr val="2B2E32"/>
                  </a:solidFill>
                  <a:latin typeface="Raleway" panose="020B0003030101060003" pitchFamily="34" charset="0"/>
                  <a:cs typeface="Trebuchet MS"/>
                </a:rPr>
                <a:t>obtenir </a:t>
              </a:r>
              <a:r>
                <a:rPr lang="fr-FR" sz="1600" spc="110" dirty="0">
                  <a:solidFill>
                    <a:srgbClr val="2B2E32"/>
                  </a:solidFill>
                  <a:latin typeface="Raleway" panose="020B0003030101060003" pitchFamily="34" charset="0"/>
                  <a:cs typeface="Trebuchet MS"/>
                </a:rPr>
                <a:t>des </a:t>
              </a:r>
              <a:r>
                <a:rPr lang="fr-FR" sz="1600" spc="80" dirty="0">
                  <a:solidFill>
                    <a:srgbClr val="2B2E32"/>
                  </a:solidFill>
                  <a:latin typeface="Raleway" panose="020B0003030101060003" pitchFamily="34" charset="0"/>
                  <a:cs typeface="Trebuchet MS"/>
                </a:rPr>
                <a:t>réponses </a:t>
              </a:r>
              <a:r>
                <a:rPr lang="fr-FR" sz="1600" spc="35" dirty="0">
                  <a:solidFill>
                    <a:srgbClr val="2B2E32"/>
                  </a:solidFill>
                  <a:latin typeface="Raleway" panose="020B0003030101060003" pitchFamily="34" charset="0"/>
                  <a:cs typeface="Trebuchet MS"/>
                </a:rPr>
                <a:t>à </a:t>
              </a:r>
              <a:r>
                <a:rPr lang="fr-FR" sz="1600" spc="30" dirty="0">
                  <a:solidFill>
                    <a:srgbClr val="2B2E32"/>
                  </a:solidFill>
                  <a:latin typeface="Raleway" panose="020B0003030101060003" pitchFamily="34" charset="0"/>
                  <a:cs typeface="Trebuchet MS"/>
                </a:rPr>
                <a:t>toutes </a:t>
              </a:r>
              <a:r>
                <a:rPr lang="fr-FR" sz="1600" spc="105" dirty="0">
                  <a:solidFill>
                    <a:srgbClr val="2B2E32"/>
                  </a:solidFill>
                  <a:latin typeface="Raleway" panose="020B0003030101060003" pitchFamily="34" charset="0"/>
                  <a:cs typeface="Trebuchet MS"/>
                </a:rPr>
                <a:t>ces </a:t>
              </a:r>
              <a:r>
                <a:rPr lang="fr-FR" sz="1600" spc="55" dirty="0">
                  <a:solidFill>
                    <a:srgbClr val="2B2E32"/>
                  </a:solidFill>
                  <a:latin typeface="Raleway" panose="020B0003030101060003" pitchFamily="34" charset="0"/>
                  <a:cs typeface="Trebuchet MS"/>
                </a:rPr>
                <a:t>questions </a:t>
              </a:r>
              <a:r>
                <a:rPr lang="fr-FR" sz="1600" spc="10" dirty="0">
                  <a:solidFill>
                    <a:srgbClr val="2B2E32"/>
                  </a:solidFill>
                  <a:latin typeface="Raleway" panose="020B0003030101060003" pitchFamily="34" charset="0"/>
                  <a:cs typeface="Trebuchet MS"/>
                </a:rPr>
                <a:t>permettra </a:t>
              </a:r>
              <a:r>
                <a:rPr lang="fr-FR" sz="1600" spc="35" dirty="0">
                  <a:solidFill>
                    <a:srgbClr val="2B2E32"/>
                  </a:solidFill>
                  <a:latin typeface="Raleway" panose="020B0003030101060003" pitchFamily="34" charset="0"/>
                  <a:cs typeface="Trebuchet MS"/>
                </a:rPr>
                <a:t>à </a:t>
              </a:r>
              <a:r>
                <a:rPr lang="fr-FR" sz="1600" spc="15" dirty="0">
                  <a:solidFill>
                    <a:srgbClr val="2B2E32"/>
                  </a:solidFill>
                  <a:latin typeface="Raleway" panose="020B0003030101060003" pitchFamily="34" charset="0"/>
                  <a:cs typeface="Trebuchet MS"/>
                </a:rPr>
                <a:t>votre </a:t>
              </a:r>
              <a:r>
                <a:rPr lang="fr-FR" sz="1600" spc="30" dirty="0">
                  <a:solidFill>
                    <a:srgbClr val="2B2E32"/>
                  </a:solidFill>
                  <a:latin typeface="Raleway" panose="020B0003030101060003" pitchFamily="34" charset="0"/>
                  <a:cs typeface="Trebuchet MS"/>
                </a:rPr>
                <a:t>acheteur</a:t>
              </a:r>
              <a:r>
                <a:rPr lang="fr-FR" sz="1600" spc="-85" dirty="0">
                  <a:solidFill>
                    <a:srgbClr val="2B2E32"/>
                  </a:solidFill>
                  <a:latin typeface="Raleway" panose="020B0003030101060003" pitchFamily="34" charset="0"/>
                  <a:cs typeface="Trebuchet MS"/>
                </a:rPr>
                <a:t> </a:t>
              </a:r>
              <a:r>
                <a:rPr lang="fr-FR" sz="1600" spc="95" dirty="0">
                  <a:solidFill>
                    <a:srgbClr val="2B2E32"/>
                  </a:solidFill>
                  <a:latin typeface="Raleway" panose="020B0003030101060003" pitchFamily="34" charset="0"/>
                  <a:cs typeface="Trebuchet MS"/>
                </a:rPr>
                <a:t>de</a:t>
              </a:r>
              <a:r>
                <a:rPr lang="fr-FR" sz="1600" spc="-85" dirty="0">
                  <a:solidFill>
                    <a:srgbClr val="2B2E32"/>
                  </a:solidFill>
                  <a:latin typeface="Raleway" panose="020B0003030101060003" pitchFamily="34" charset="0"/>
                  <a:cs typeface="Trebuchet MS"/>
                </a:rPr>
                <a:t> </a:t>
              </a:r>
              <a:r>
                <a:rPr lang="fr-FR" sz="1600" spc="20" dirty="0">
                  <a:solidFill>
                    <a:srgbClr val="2B2E32"/>
                  </a:solidFill>
                  <a:latin typeface="Raleway" panose="020B0003030101060003" pitchFamily="34" charset="0"/>
                  <a:cs typeface="Trebuchet MS"/>
                </a:rPr>
                <a:t>lever</a:t>
              </a:r>
              <a:r>
                <a:rPr lang="fr-FR" sz="1600" spc="-80" dirty="0">
                  <a:solidFill>
                    <a:srgbClr val="2B2E32"/>
                  </a:solidFill>
                  <a:latin typeface="Raleway" panose="020B0003030101060003" pitchFamily="34" charset="0"/>
                  <a:cs typeface="Trebuchet MS"/>
                </a:rPr>
                <a:t> </a:t>
              </a:r>
              <a:r>
                <a:rPr lang="fr-FR" sz="1600" spc="80" dirty="0">
                  <a:solidFill>
                    <a:srgbClr val="2B2E32"/>
                  </a:solidFill>
                  <a:latin typeface="Raleway" panose="020B0003030101060003" pitchFamily="34" charset="0"/>
                  <a:cs typeface="Trebuchet MS"/>
                </a:rPr>
                <a:t>quelques</a:t>
              </a:r>
              <a:r>
                <a:rPr lang="fr-FR" sz="1600" spc="-85" dirty="0">
                  <a:solidFill>
                    <a:srgbClr val="2B2E32"/>
                  </a:solidFill>
                  <a:latin typeface="Raleway" panose="020B0003030101060003" pitchFamily="34" charset="0"/>
                  <a:cs typeface="Trebuchet MS"/>
                </a:rPr>
                <a:t> </a:t>
              </a:r>
              <a:r>
                <a:rPr lang="fr-FR" sz="1600" spc="70" dirty="0">
                  <a:solidFill>
                    <a:srgbClr val="2B2E32"/>
                  </a:solidFill>
                  <a:latin typeface="Raleway" panose="020B0003030101060003" pitchFamily="34" charset="0"/>
                  <a:cs typeface="Trebuchet MS"/>
                </a:rPr>
                <a:t>doutes</a:t>
              </a:r>
              <a:r>
                <a:rPr lang="fr-FR" sz="1600" spc="-85" dirty="0">
                  <a:solidFill>
                    <a:srgbClr val="2B2E32"/>
                  </a:solidFill>
                  <a:latin typeface="Raleway" panose="020B0003030101060003" pitchFamily="34" charset="0"/>
                  <a:cs typeface="Trebuchet MS"/>
                </a:rPr>
                <a:t> </a:t>
              </a:r>
              <a:r>
                <a:rPr lang="fr-FR" sz="1600" spc="-20" dirty="0">
                  <a:solidFill>
                    <a:srgbClr val="2B2E32"/>
                  </a:solidFill>
                  <a:latin typeface="Raleway" panose="020B0003030101060003" pitchFamily="34" charset="0"/>
                  <a:cs typeface="Trebuchet MS"/>
                </a:rPr>
                <a:t>et</a:t>
              </a:r>
              <a:r>
                <a:rPr lang="fr-FR" sz="1600" spc="-80" dirty="0">
                  <a:solidFill>
                    <a:srgbClr val="2B2E32"/>
                  </a:solidFill>
                  <a:latin typeface="Raleway" panose="020B0003030101060003" pitchFamily="34" charset="0"/>
                  <a:cs typeface="Trebuchet MS"/>
                </a:rPr>
                <a:t> </a:t>
              </a:r>
              <a:r>
                <a:rPr lang="fr-FR" sz="1600" spc="15" dirty="0">
                  <a:solidFill>
                    <a:srgbClr val="2B2E32"/>
                  </a:solidFill>
                  <a:latin typeface="Raleway" panose="020B0003030101060003" pitchFamily="34" charset="0"/>
                  <a:cs typeface="Trebuchet MS"/>
                </a:rPr>
                <a:t>le</a:t>
              </a:r>
              <a:r>
                <a:rPr lang="fr-FR" sz="1600" spc="-85" dirty="0">
                  <a:solidFill>
                    <a:srgbClr val="2B2E32"/>
                  </a:solidFill>
                  <a:latin typeface="Raleway" panose="020B0003030101060003" pitchFamily="34" charset="0"/>
                  <a:cs typeface="Trebuchet MS"/>
                </a:rPr>
                <a:t> </a:t>
              </a:r>
              <a:r>
                <a:rPr lang="fr-FR" sz="1600" spc="90" dirty="0">
                  <a:solidFill>
                    <a:srgbClr val="2B2E32"/>
                  </a:solidFill>
                  <a:latin typeface="Raleway" panose="020B0003030101060003" pitchFamily="34" charset="0"/>
                  <a:cs typeface="Trebuchet MS"/>
                </a:rPr>
                <a:t>cas</a:t>
              </a:r>
              <a:r>
                <a:rPr lang="fr-FR" sz="1600" spc="-85" dirty="0">
                  <a:solidFill>
                    <a:srgbClr val="2B2E32"/>
                  </a:solidFill>
                  <a:latin typeface="Raleway" panose="020B0003030101060003" pitchFamily="34" charset="0"/>
                  <a:cs typeface="Trebuchet MS"/>
                </a:rPr>
                <a:t> </a:t>
              </a:r>
              <a:r>
                <a:rPr lang="fr-FR" sz="1600" spc="40" dirty="0">
                  <a:solidFill>
                    <a:srgbClr val="2B2E32"/>
                  </a:solidFill>
                  <a:latin typeface="Raleway" panose="020B0003030101060003" pitchFamily="34" charset="0"/>
                  <a:cs typeface="Trebuchet MS"/>
                </a:rPr>
                <a:t>échéant</a:t>
              </a:r>
              <a:r>
                <a:rPr lang="fr-FR" sz="1600" spc="-80" dirty="0">
                  <a:solidFill>
                    <a:srgbClr val="2B2E32"/>
                  </a:solidFill>
                  <a:latin typeface="Raleway" panose="020B0003030101060003" pitchFamily="34" charset="0"/>
                  <a:cs typeface="Trebuchet MS"/>
                </a:rPr>
                <a:t> </a:t>
              </a:r>
              <a:r>
                <a:rPr lang="fr-FR" sz="1600" spc="95" dirty="0">
                  <a:solidFill>
                    <a:srgbClr val="2B2E32"/>
                  </a:solidFill>
                  <a:latin typeface="Raleway" panose="020B0003030101060003" pitchFamily="34" charset="0"/>
                  <a:cs typeface="Trebuchet MS"/>
                </a:rPr>
                <a:t>de</a:t>
              </a:r>
              <a:r>
                <a:rPr lang="fr-FR" sz="1600" spc="-85" dirty="0">
                  <a:solidFill>
                    <a:srgbClr val="2B2E32"/>
                  </a:solidFill>
                  <a:latin typeface="Raleway" panose="020B0003030101060003" pitchFamily="34" charset="0"/>
                  <a:cs typeface="Trebuchet MS"/>
                </a:rPr>
                <a:t> </a:t>
              </a:r>
              <a:r>
                <a:rPr lang="fr-FR" sz="1600" spc="110" dirty="0">
                  <a:solidFill>
                    <a:srgbClr val="2B2E32"/>
                  </a:solidFill>
                  <a:latin typeface="Raleway" panose="020B0003030101060003" pitchFamily="34" charset="0"/>
                  <a:cs typeface="Trebuchet MS"/>
                </a:rPr>
                <a:t>se</a:t>
              </a:r>
              <a:r>
                <a:rPr lang="fr-FR" sz="1600" spc="-85" dirty="0">
                  <a:solidFill>
                    <a:srgbClr val="2B2E32"/>
                  </a:solidFill>
                  <a:latin typeface="Raleway" panose="020B0003030101060003" pitchFamily="34" charset="0"/>
                  <a:cs typeface="Trebuchet MS"/>
                </a:rPr>
                <a:t> </a:t>
              </a:r>
              <a:r>
                <a:rPr lang="fr-FR" sz="1600" spc="-10" dirty="0">
                  <a:solidFill>
                    <a:srgbClr val="2B2E32"/>
                  </a:solidFill>
                  <a:latin typeface="Raleway" panose="020B0003030101060003" pitchFamily="34" charset="0"/>
                  <a:cs typeface="Trebuchet MS"/>
                </a:rPr>
                <a:t>positionner.</a:t>
              </a:r>
              <a:endParaRPr lang="fr-FR" sz="1600" dirty="0">
                <a:solidFill>
                  <a:srgbClr val="2B2E32"/>
                </a:solidFill>
                <a:latin typeface="Raleway" panose="020B0003030101060003" pitchFamily="34" charset="0"/>
                <a:cs typeface="Trebuchet MS"/>
              </a:endParaRPr>
            </a:p>
          </p:txBody>
        </p:sp>
        <p:sp>
          <p:nvSpPr>
            <p:cNvPr id="40" name="object 3">
              <a:extLst>
                <a:ext uri="{FF2B5EF4-FFF2-40B4-BE49-F238E27FC236}">
                  <a16:creationId xmlns:a16="http://schemas.microsoft.com/office/drawing/2014/main" id="{B2881673-BEF8-C44A-BD34-4097EDFE06B7}"/>
                </a:ext>
              </a:extLst>
            </p:cNvPr>
            <p:cNvSpPr txBox="1"/>
            <p:nvPr/>
          </p:nvSpPr>
          <p:spPr>
            <a:xfrm>
              <a:off x="12162924" y="2033422"/>
              <a:ext cx="4568171" cy="1120820"/>
            </a:xfrm>
            <a:prstGeom prst="rect">
              <a:avLst/>
            </a:prstGeom>
          </p:spPr>
          <p:txBody>
            <a:bodyPr vert="horz" wrap="square" lIns="0" tIns="12700" rIns="0" bIns="0" rtlCol="0">
              <a:spAutoFit/>
            </a:bodyPr>
            <a:lstStyle/>
            <a:p>
              <a:pPr marL="12700" marR="6985">
                <a:spcBef>
                  <a:spcPts val="100"/>
                </a:spcBef>
              </a:pPr>
              <a:r>
                <a:rPr lang="fr-FR" b="1" spc="114" dirty="0">
                  <a:solidFill>
                    <a:srgbClr val="2B2E32"/>
                  </a:solidFill>
                  <a:latin typeface="Raleway Medium" panose="020B0003030101060003" pitchFamily="34" charset="0"/>
                  <a:cs typeface="Trebuchet MS"/>
                </a:rPr>
                <a:t>Les futurs acquéreurs auront sans doute bon nombre de questions à vous poser, alors anticipe et préparez vos réponses : </a:t>
              </a:r>
              <a:endParaRPr lang="fr-FR" b="1" spc="-90" dirty="0">
                <a:solidFill>
                  <a:srgbClr val="2B2E32"/>
                </a:solidFill>
                <a:latin typeface="Raleway Medium" panose="020B0003030101060003" pitchFamily="34" charset="0"/>
                <a:cs typeface="Trebuchet MS"/>
              </a:endParaRPr>
            </a:p>
          </p:txBody>
        </p:sp>
        <p:grpSp>
          <p:nvGrpSpPr>
            <p:cNvPr id="4" name="Groupe 3">
              <a:extLst>
                <a:ext uri="{FF2B5EF4-FFF2-40B4-BE49-F238E27FC236}">
                  <a16:creationId xmlns:a16="http://schemas.microsoft.com/office/drawing/2014/main" id="{58717053-21FD-644D-A248-03947D229CFA}"/>
                </a:ext>
              </a:extLst>
            </p:cNvPr>
            <p:cNvGrpSpPr/>
            <p:nvPr/>
          </p:nvGrpSpPr>
          <p:grpSpPr>
            <a:xfrm>
              <a:off x="12108367" y="3549363"/>
              <a:ext cx="4738574" cy="3095525"/>
              <a:chOff x="12108367" y="3667803"/>
              <a:chExt cx="4738574" cy="3095525"/>
            </a:xfrm>
          </p:grpSpPr>
          <p:sp>
            <p:nvSpPr>
              <p:cNvPr id="42" name="object 11">
                <a:extLst>
                  <a:ext uri="{FF2B5EF4-FFF2-40B4-BE49-F238E27FC236}">
                    <a16:creationId xmlns:a16="http://schemas.microsoft.com/office/drawing/2014/main" id="{53CA27D0-B90B-6746-A8BC-1E3F66BA434A}"/>
                  </a:ext>
                </a:extLst>
              </p:cNvPr>
              <p:cNvSpPr txBox="1"/>
              <p:nvPr/>
            </p:nvSpPr>
            <p:spPr>
              <a:xfrm>
                <a:off x="12497826" y="3667803"/>
                <a:ext cx="4037574" cy="289823"/>
              </a:xfrm>
              <a:prstGeom prst="rect">
                <a:avLst/>
              </a:prstGeom>
            </p:spPr>
            <p:txBody>
              <a:bodyPr vert="horz" wrap="square" lIns="0" tIns="12700" rIns="0" bIns="0" rtlCol="0">
                <a:spAutoFit/>
              </a:bodyPr>
              <a:lstStyle/>
              <a:p>
                <a:pPr marL="12700">
                  <a:spcBef>
                    <a:spcPts val="100"/>
                  </a:spcBef>
                </a:pPr>
                <a:r>
                  <a:rPr lang="fr-FR" dirty="0">
                    <a:solidFill>
                      <a:srgbClr val="2B2E32"/>
                    </a:solidFill>
                    <a:latin typeface="Raleway" panose="020B0003030101060003" pitchFamily="34" charset="0"/>
                    <a:cs typeface="Trebuchet MS"/>
                  </a:rPr>
                  <a:t>Le montant de la taxe foncière ?</a:t>
                </a:r>
                <a:endParaRPr dirty="0">
                  <a:solidFill>
                    <a:srgbClr val="2B2E32"/>
                  </a:solidFill>
                  <a:latin typeface="Raleway" panose="020B0003030101060003" pitchFamily="34" charset="0"/>
                  <a:cs typeface="Trebuchet MS"/>
                </a:endParaRPr>
              </a:p>
            </p:txBody>
          </p:sp>
          <p:sp>
            <p:nvSpPr>
              <p:cNvPr id="44" name="object 12">
                <a:extLst>
                  <a:ext uri="{FF2B5EF4-FFF2-40B4-BE49-F238E27FC236}">
                    <a16:creationId xmlns:a16="http://schemas.microsoft.com/office/drawing/2014/main" id="{1D3CE9EB-E2F0-194C-9CC8-ABEFC7F6B3F5}"/>
                  </a:ext>
                </a:extLst>
              </p:cNvPr>
              <p:cNvSpPr txBox="1"/>
              <p:nvPr/>
            </p:nvSpPr>
            <p:spPr>
              <a:xfrm>
                <a:off x="12497826" y="4149949"/>
                <a:ext cx="4325509" cy="289823"/>
              </a:xfrm>
              <a:prstGeom prst="rect">
                <a:avLst/>
              </a:prstGeom>
            </p:spPr>
            <p:txBody>
              <a:bodyPr vert="horz" wrap="square" lIns="0" tIns="12700" rIns="0" bIns="0" rtlCol="0">
                <a:spAutoFit/>
              </a:bodyPr>
              <a:lstStyle/>
              <a:p>
                <a:pPr marL="12700">
                  <a:spcBef>
                    <a:spcPts val="100"/>
                  </a:spcBef>
                </a:pPr>
                <a:r>
                  <a:rPr lang="fr-FR" dirty="0">
                    <a:solidFill>
                      <a:srgbClr val="2B2E32"/>
                    </a:solidFill>
                    <a:latin typeface="Raleway" panose="020B0003030101060003" pitchFamily="34" charset="0"/>
                    <a:cs typeface="Trebuchet MS"/>
                  </a:rPr>
                  <a:t>La consommation en électricité ?</a:t>
                </a:r>
                <a:endParaRPr dirty="0">
                  <a:solidFill>
                    <a:srgbClr val="2B2E32"/>
                  </a:solidFill>
                  <a:latin typeface="Raleway" panose="020B0003030101060003" pitchFamily="34" charset="0"/>
                  <a:cs typeface="Trebuchet MS"/>
                </a:endParaRPr>
              </a:p>
            </p:txBody>
          </p:sp>
          <p:sp>
            <p:nvSpPr>
              <p:cNvPr id="45" name="object 13">
                <a:extLst>
                  <a:ext uri="{FF2B5EF4-FFF2-40B4-BE49-F238E27FC236}">
                    <a16:creationId xmlns:a16="http://schemas.microsoft.com/office/drawing/2014/main" id="{6D34FE8E-4111-A74E-989C-B08A4637E926}"/>
                  </a:ext>
                </a:extLst>
              </p:cNvPr>
              <p:cNvSpPr txBox="1"/>
              <p:nvPr/>
            </p:nvSpPr>
            <p:spPr>
              <a:xfrm>
                <a:off x="12497826" y="4660984"/>
                <a:ext cx="4349115" cy="289823"/>
              </a:xfrm>
              <a:prstGeom prst="rect">
                <a:avLst/>
              </a:prstGeom>
            </p:spPr>
            <p:txBody>
              <a:bodyPr vert="horz" wrap="square" lIns="0" tIns="12700" rIns="0" bIns="0" rtlCol="0">
                <a:spAutoFit/>
              </a:bodyPr>
              <a:lstStyle/>
              <a:p>
                <a:pPr marL="12700">
                  <a:spcBef>
                    <a:spcPts val="100"/>
                  </a:spcBef>
                </a:pPr>
                <a:r>
                  <a:rPr lang="fr-FR" dirty="0">
                    <a:solidFill>
                      <a:srgbClr val="2B2E32"/>
                    </a:solidFill>
                    <a:latin typeface="Raleway" panose="020B0003030101060003" pitchFamily="34" charset="0"/>
                    <a:cs typeface="Trebuchet MS"/>
                  </a:rPr>
                  <a:t>Quel âge a la chaudière ?</a:t>
                </a:r>
                <a:endParaRPr dirty="0">
                  <a:solidFill>
                    <a:srgbClr val="2B2E32"/>
                  </a:solidFill>
                  <a:latin typeface="Raleway" panose="020B0003030101060003" pitchFamily="34" charset="0"/>
                  <a:cs typeface="Trebuchet MS"/>
                </a:endParaRPr>
              </a:p>
            </p:txBody>
          </p:sp>
          <p:sp>
            <p:nvSpPr>
              <p:cNvPr id="46" name="object 14">
                <a:extLst>
                  <a:ext uri="{FF2B5EF4-FFF2-40B4-BE49-F238E27FC236}">
                    <a16:creationId xmlns:a16="http://schemas.microsoft.com/office/drawing/2014/main" id="{BB6189FB-880B-2948-A824-34B68DE02626}"/>
                  </a:ext>
                </a:extLst>
              </p:cNvPr>
              <p:cNvSpPr txBox="1"/>
              <p:nvPr/>
            </p:nvSpPr>
            <p:spPr>
              <a:xfrm>
                <a:off x="12497826" y="5143500"/>
                <a:ext cx="4325509" cy="289823"/>
              </a:xfrm>
              <a:prstGeom prst="rect">
                <a:avLst/>
              </a:prstGeom>
            </p:spPr>
            <p:txBody>
              <a:bodyPr vert="horz" wrap="square" lIns="0" tIns="12700" rIns="0" bIns="0" rtlCol="0">
                <a:spAutoFit/>
              </a:bodyPr>
              <a:lstStyle/>
              <a:p>
                <a:pPr marL="12700" marR="5080">
                  <a:spcBef>
                    <a:spcPts val="100"/>
                  </a:spcBef>
                </a:pPr>
                <a:r>
                  <a:rPr lang="fr-FR" dirty="0">
                    <a:solidFill>
                      <a:srgbClr val="2B2E32"/>
                    </a:solidFill>
                    <a:latin typeface="Raleway" panose="020B0003030101060003" pitchFamily="34" charset="0"/>
                    <a:cs typeface="Trebuchet MS"/>
                  </a:rPr>
                  <a:t>Un agrandissement est-il possible ?</a:t>
                </a:r>
                <a:endParaRPr dirty="0">
                  <a:solidFill>
                    <a:srgbClr val="2B2E32"/>
                  </a:solidFill>
                  <a:latin typeface="Raleway" panose="020B0003030101060003" pitchFamily="34" charset="0"/>
                  <a:cs typeface="Trebuchet MS"/>
                </a:endParaRPr>
              </a:p>
            </p:txBody>
          </p:sp>
          <p:pic>
            <p:nvPicPr>
              <p:cNvPr id="48" name="Image 47">
                <a:extLst>
                  <a:ext uri="{FF2B5EF4-FFF2-40B4-BE49-F238E27FC236}">
                    <a16:creationId xmlns:a16="http://schemas.microsoft.com/office/drawing/2014/main" id="{B20ACEAD-0B7B-7543-84AF-3509CDC8C673}"/>
                  </a:ext>
                </a:extLst>
              </p:cNvPr>
              <p:cNvPicPr>
                <a:picLocks noChangeAspect="1"/>
              </p:cNvPicPr>
              <p:nvPr/>
            </p:nvPicPr>
            <p:blipFill>
              <a:blip r:embed="rId4"/>
              <a:stretch>
                <a:fillRect/>
              </a:stretch>
            </p:blipFill>
            <p:spPr>
              <a:xfrm>
                <a:off x="12108367" y="3753455"/>
                <a:ext cx="167950" cy="119369"/>
              </a:xfrm>
              <a:prstGeom prst="rect">
                <a:avLst/>
              </a:prstGeom>
            </p:spPr>
          </p:pic>
          <p:pic>
            <p:nvPicPr>
              <p:cNvPr id="51" name="Image 50">
                <a:extLst>
                  <a:ext uri="{FF2B5EF4-FFF2-40B4-BE49-F238E27FC236}">
                    <a16:creationId xmlns:a16="http://schemas.microsoft.com/office/drawing/2014/main" id="{32F478F7-D7EC-EA49-837C-435FE514FD2B}"/>
                  </a:ext>
                </a:extLst>
              </p:cNvPr>
              <p:cNvPicPr>
                <a:picLocks noChangeAspect="1"/>
              </p:cNvPicPr>
              <p:nvPr/>
            </p:nvPicPr>
            <p:blipFill>
              <a:blip r:embed="rId4"/>
              <a:stretch>
                <a:fillRect/>
              </a:stretch>
            </p:blipFill>
            <p:spPr>
              <a:xfrm>
                <a:off x="12110708" y="4255108"/>
                <a:ext cx="167950" cy="119369"/>
              </a:xfrm>
              <a:prstGeom prst="rect">
                <a:avLst/>
              </a:prstGeom>
            </p:spPr>
          </p:pic>
          <p:pic>
            <p:nvPicPr>
              <p:cNvPr id="52" name="Image 51">
                <a:extLst>
                  <a:ext uri="{FF2B5EF4-FFF2-40B4-BE49-F238E27FC236}">
                    <a16:creationId xmlns:a16="http://schemas.microsoft.com/office/drawing/2014/main" id="{7EF3F031-7BCF-A54C-9B8B-010CEE666B14}"/>
                  </a:ext>
                </a:extLst>
              </p:cNvPr>
              <p:cNvPicPr>
                <a:picLocks noChangeAspect="1"/>
              </p:cNvPicPr>
              <p:nvPr/>
            </p:nvPicPr>
            <p:blipFill>
              <a:blip r:embed="rId4"/>
              <a:stretch>
                <a:fillRect/>
              </a:stretch>
            </p:blipFill>
            <p:spPr>
              <a:xfrm>
                <a:off x="12108367" y="4769878"/>
                <a:ext cx="167950" cy="119369"/>
              </a:xfrm>
              <a:prstGeom prst="rect">
                <a:avLst/>
              </a:prstGeom>
            </p:spPr>
          </p:pic>
          <p:pic>
            <p:nvPicPr>
              <p:cNvPr id="53" name="Image 52">
                <a:extLst>
                  <a:ext uri="{FF2B5EF4-FFF2-40B4-BE49-F238E27FC236}">
                    <a16:creationId xmlns:a16="http://schemas.microsoft.com/office/drawing/2014/main" id="{C9A729FF-5400-764F-948B-6CF8F29BB7C8}"/>
                  </a:ext>
                </a:extLst>
              </p:cNvPr>
              <p:cNvPicPr>
                <a:picLocks noChangeAspect="1"/>
              </p:cNvPicPr>
              <p:nvPr/>
            </p:nvPicPr>
            <p:blipFill>
              <a:blip r:embed="rId4"/>
              <a:stretch>
                <a:fillRect/>
              </a:stretch>
            </p:blipFill>
            <p:spPr>
              <a:xfrm>
                <a:off x="12108367" y="5281587"/>
                <a:ext cx="167950" cy="119369"/>
              </a:xfrm>
              <a:prstGeom prst="rect">
                <a:avLst/>
              </a:prstGeom>
            </p:spPr>
          </p:pic>
          <p:sp>
            <p:nvSpPr>
              <p:cNvPr id="65" name="object 11">
                <a:extLst>
                  <a:ext uri="{FF2B5EF4-FFF2-40B4-BE49-F238E27FC236}">
                    <a16:creationId xmlns:a16="http://schemas.microsoft.com/office/drawing/2014/main" id="{0C45B80A-0669-F241-B85C-21F925EB669E}"/>
                  </a:ext>
                </a:extLst>
              </p:cNvPr>
              <p:cNvSpPr txBox="1"/>
              <p:nvPr/>
            </p:nvSpPr>
            <p:spPr>
              <a:xfrm>
                <a:off x="12497826" y="5691877"/>
                <a:ext cx="4037574" cy="289823"/>
              </a:xfrm>
              <a:prstGeom prst="rect">
                <a:avLst/>
              </a:prstGeom>
            </p:spPr>
            <p:txBody>
              <a:bodyPr vert="horz" wrap="square" lIns="0" tIns="12700" rIns="0" bIns="0" rtlCol="0">
                <a:spAutoFit/>
              </a:bodyPr>
              <a:lstStyle/>
              <a:p>
                <a:pPr marL="12700">
                  <a:spcBef>
                    <a:spcPts val="100"/>
                  </a:spcBef>
                </a:pPr>
                <a:r>
                  <a:rPr lang="fr-FR" dirty="0">
                    <a:solidFill>
                      <a:srgbClr val="2B2E32"/>
                    </a:solidFill>
                    <a:latin typeface="Raleway" panose="020B0003030101060003" pitchFamily="34" charset="0"/>
                    <a:cs typeface="Trebuchet MS"/>
                  </a:rPr>
                  <a:t>Le terrain est-il </a:t>
                </a:r>
                <a:r>
                  <a:rPr lang="fr-FR" dirty="0" err="1">
                    <a:solidFill>
                      <a:srgbClr val="2B2E32"/>
                    </a:solidFill>
                    <a:latin typeface="Raleway" panose="020B0003030101060003" pitchFamily="34" charset="0"/>
                    <a:cs typeface="Trebuchet MS"/>
                  </a:rPr>
                  <a:t>piscinable</a:t>
                </a:r>
                <a:r>
                  <a:rPr lang="fr-FR" dirty="0">
                    <a:solidFill>
                      <a:srgbClr val="2B2E32"/>
                    </a:solidFill>
                    <a:latin typeface="Raleway" panose="020B0003030101060003" pitchFamily="34" charset="0"/>
                    <a:cs typeface="Trebuchet MS"/>
                  </a:rPr>
                  <a:t> ?</a:t>
                </a:r>
                <a:endParaRPr dirty="0">
                  <a:solidFill>
                    <a:srgbClr val="2B2E32"/>
                  </a:solidFill>
                  <a:latin typeface="Raleway" panose="020B0003030101060003" pitchFamily="34" charset="0"/>
                  <a:cs typeface="Trebuchet MS"/>
                </a:endParaRPr>
              </a:p>
            </p:txBody>
          </p:sp>
          <p:sp>
            <p:nvSpPr>
              <p:cNvPr id="66" name="object 12">
                <a:extLst>
                  <a:ext uri="{FF2B5EF4-FFF2-40B4-BE49-F238E27FC236}">
                    <a16:creationId xmlns:a16="http://schemas.microsoft.com/office/drawing/2014/main" id="{7F44E931-9F59-584C-935E-96B23BF1AAED}"/>
                  </a:ext>
                </a:extLst>
              </p:cNvPr>
              <p:cNvSpPr txBox="1"/>
              <p:nvPr/>
            </p:nvSpPr>
            <p:spPr>
              <a:xfrm>
                <a:off x="12497826" y="6196506"/>
                <a:ext cx="4325509" cy="566822"/>
              </a:xfrm>
              <a:prstGeom prst="rect">
                <a:avLst/>
              </a:prstGeom>
            </p:spPr>
            <p:txBody>
              <a:bodyPr vert="horz" wrap="square" lIns="0" tIns="12700" rIns="0" bIns="0" rtlCol="0">
                <a:spAutoFit/>
              </a:bodyPr>
              <a:lstStyle/>
              <a:p>
                <a:pPr marL="12700">
                  <a:spcBef>
                    <a:spcPts val="100"/>
                  </a:spcBef>
                </a:pPr>
                <a:r>
                  <a:rPr lang="fr-FR" dirty="0">
                    <a:solidFill>
                      <a:srgbClr val="2B2E32"/>
                    </a:solidFill>
                    <a:latin typeface="Raleway" panose="020B0003030101060003" pitchFamily="34" charset="0"/>
                    <a:cs typeface="Trebuchet MS"/>
                  </a:rPr>
                  <a:t>Quels sont les travaux prévus dans la copropriété ?</a:t>
                </a:r>
                <a:endParaRPr dirty="0">
                  <a:solidFill>
                    <a:srgbClr val="2B2E32"/>
                  </a:solidFill>
                  <a:latin typeface="Raleway" panose="020B0003030101060003" pitchFamily="34" charset="0"/>
                  <a:cs typeface="Trebuchet MS"/>
                </a:endParaRPr>
              </a:p>
            </p:txBody>
          </p:sp>
          <p:pic>
            <p:nvPicPr>
              <p:cNvPr id="69" name="Image 68">
                <a:extLst>
                  <a:ext uri="{FF2B5EF4-FFF2-40B4-BE49-F238E27FC236}">
                    <a16:creationId xmlns:a16="http://schemas.microsoft.com/office/drawing/2014/main" id="{00249D9C-316C-1A47-9D2A-D150C1359138}"/>
                  </a:ext>
                </a:extLst>
              </p:cNvPr>
              <p:cNvPicPr>
                <a:picLocks noChangeAspect="1"/>
              </p:cNvPicPr>
              <p:nvPr/>
            </p:nvPicPr>
            <p:blipFill>
              <a:blip r:embed="rId4"/>
              <a:stretch>
                <a:fillRect/>
              </a:stretch>
            </p:blipFill>
            <p:spPr>
              <a:xfrm>
                <a:off x="12108367" y="5777529"/>
                <a:ext cx="167950" cy="119369"/>
              </a:xfrm>
              <a:prstGeom prst="rect">
                <a:avLst/>
              </a:prstGeom>
            </p:spPr>
          </p:pic>
          <p:pic>
            <p:nvPicPr>
              <p:cNvPr id="70" name="Image 69">
                <a:extLst>
                  <a:ext uri="{FF2B5EF4-FFF2-40B4-BE49-F238E27FC236}">
                    <a16:creationId xmlns:a16="http://schemas.microsoft.com/office/drawing/2014/main" id="{8F10A7B8-D1DE-1844-B607-A5FD5E1C6018}"/>
                  </a:ext>
                </a:extLst>
              </p:cNvPr>
              <p:cNvPicPr>
                <a:picLocks noChangeAspect="1"/>
              </p:cNvPicPr>
              <p:nvPr/>
            </p:nvPicPr>
            <p:blipFill>
              <a:blip r:embed="rId4"/>
              <a:stretch>
                <a:fillRect/>
              </a:stretch>
            </p:blipFill>
            <p:spPr>
              <a:xfrm>
                <a:off x="12110708" y="6301665"/>
                <a:ext cx="167950" cy="119369"/>
              </a:xfrm>
              <a:prstGeom prst="rect">
                <a:avLst/>
              </a:prstGeom>
            </p:spPr>
          </p:pic>
        </p:grpSp>
      </p:grpSp>
      <p:sp>
        <p:nvSpPr>
          <p:cNvPr id="73" name="Rectangle 72">
            <a:extLst>
              <a:ext uri="{FF2B5EF4-FFF2-40B4-BE49-F238E27FC236}">
                <a16:creationId xmlns:a16="http://schemas.microsoft.com/office/drawing/2014/main" id="{09FE4732-4462-8743-92F2-4DE303C56E7F}"/>
              </a:ext>
            </a:extLst>
          </p:cNvPr>
          <p:cNvSpPr/>
          <p:nvPr/>
        </p:nvSpPr>
        <p:spPr>
          <a:xfrm>
            <a:off x="15697200" y="9334500"/>
            <a:ext cx="2590800" cy="952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4" name="Image 73">
            <a:extLst>
              <a:ext uri="{FF2B5EF4-FFF2-40B4-BE49-F238E27FC236}">
                <a16:creationId xmlns:a16="http://schemas.microsoft.com/office/drawing/2014/main" id="{55ED90DC-57A6-7845-A2FA-4270A4B972DC}"/>
              </a:ext>
            </a:extLst>
          </p:cNvPr>
          <p:cNvPicPr>
            <a:picLocks noChangeAspect="1"/>
          </p:cNvPicPr>
          <p:nvPr/>
        </p:nvPicPr>
        <p:blipFill>
          <a:blip r:embed="rId5"/>
          <a:stretch>
            <a:fillRect/>
          </a:stretch>
        </p:blipFill>
        <p:spPr>
          <a:xfrm>
            <a:off x="16154400" y="9639300"/>
            <a:ext cx="1743174" cy="424062"/>
          </a:xfrm>
          <a:prstGeom prst="rect">
            <a:avLst/>
          </a:prstGeom>
        </p:spPr>
      </p:pic>
    </p:spTree>
    <p:extLst>
      <p:ext uri="{BB962C8B-B14F-4D97-AF65-F5344CB8AC3E}">
        <p14:creationId xmlns:p14="http://schemas.microsoft.com/office/powerpoint/2010/main" val="440100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Une image contenant personne, table, portable, assis&#10;&#10;Description générée automatiquement">
            <a:extLst>
              <a:ext uri="{FF2B5EF4-FFF2-40B4-BE49-F238E27FC236}">
                <a16:creationId xmlns:a16="http://schemas.microsoft.com/office/drawing/2014/main" id="{D6830213-DE5D-BD43-83E2-06F82A2D9CA9}"/>
              </a:ext>
            </a:extLst>
          </p:cNvPr>
          <p:cNvPicPr>
            <a:picLocks noChangeAspect="1"/>
          </p:cNvPicPr>
          <p:nvPr/>
        </p:nvPicPr>
        <p:blipFill rotWithShape="1">
          <a:blip r:embed="rId2">
            <a:extLst>
              <a:ext uri="{28A0092B-C50C-407E-A947-70E740481C1C}">
                <a14:useLocalDpi xmlns:a14="http://schemas.microsoft.com/office/drawing/2010/main" val="0"/>
              </a:ext>
            </a:extLst>
          </a:blip>
          <a:srcRect l="41887" r="17377"/>
          <a:stretch/>
        </p:blipFill>
        <p:spPr>
          <a:xfrm>
            <a:off x="12005761" y="0"/>
            <a:ext cx="6282239" cy="10287000"/>
          </a:xfrm>
          <a:prstGeom prst="rect">
            <a:avLst/>
          </a:prstGeom>
        </p:spPr>
      </p:pic>
      <p:sp>
        <p:nvSpPr>
          <p:cNvPr id="3" name="object 3"/>
          <p:cNvSpPr txBox="1"/>
          <p:nvPr/>
        </p:nvSpPr>
        <p:spPr>
          <a:xfrm>
            <a:off x="1240925" y="6710584"/>
            <a:ext cx="9556400" cy="320601"/>
          </a:xfrm>
          <a:prstGeom prst="rect">
            <a:avLst/>
          </a:prstGeom>
        </p:spPr>
        <p:txBody>
          <a:bodyPr vert="horz" wrap="square" lIns="0" tIns="12700" rIns="0" bIns="0" rtlCol="0">
            <a:spAutoFit/>
          </a:bodyPr>
          <a:lstStyle/>
          <a:p>
            <a:pPr marL="355600" indent="-342900">
              <a:lnSpc>
                <a:spcPct val="100000"/>
              </a:lnSpc>
              <a:spcBef>
                <a:spcPts val="100"/>
              </a:spcBef>
              <a:buFontTx/>
              <a:buChar char="-"/>
            </a:pPr>
            <a:r>
              <a:rPr lang="fr-FR" sz="2000" b="1" spc="45" dirty="0">
                <a:latin typeface="Raleway" panose="020B0003030101060003" pitchFamily="34" charset="0"/>
              </a:rPr>
              <a:t>La signature </a:t>
            </a:r>
            <a:endParaRPr lang="fr-FR" sz="2000" spc="-95" dirty="0">
              <a:latin typeface="Raleway" panose="020B0003030101060003" pitchFamily="34" charset="0"/>
            </a:endParaRPr>
          </a:p>
        </p:txBody>
      </p:sp>
      <p:sp>
        <p:nvSpPr>
          <p:cNvPr id="10" name="Rectangle 9">
            <a:extLst>
              <a:ext uri="{FF2B5EF4-FFF2-40B4-BE49-F238E27FC236}">
                <a16:creationId xmlns:a16="http://schemas.microsoft.com/office/drawing/2014/main" id="{2E0BF23A-B3CC-A44A-83D6-2F6D1899EE07}"/>
              </a:ext>
            </a:extLst>
          </p:cNvPr>
          <p:cNvSpPr/>
          <p:nvPr/>
        </p:nvSpPr>
        <p:spPr>
          <a:xfrm>
            <a:off x="0" y="-4646"/>
            <a:ext cx="12015947" cy="4610100"/>
          </a:xfrm>
          <a:prstGeom prst="rect">
            <a:avLst/>
          </a:prstGeom>
          <a:solidFill>
            <a:srgbClr val="5F25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object 6">
            <a:extLst>
              <a:ext uri="{FF2B5EF4-FFF2-40B4-BE49-F238E27FC236}">
                <a16:creationId xmlns:a16="http://schemas.microsoft.com/office/drawing/2014/main" id="{6E8C7259-B3AF-4B42-A257-CAA351FC1CD8}"/>
              </a:ext>
            </a:extLst>
          </p:cNvPr>
          <p:cNvSpPr txBox="1">
            <a:spLocks noGrp="1"/>
          </p:cNvSpPr>
          <p:nvPr>
            <p:ph type="title"/>
          </p:nvPr>
        </p:nvSpPr>
        <p:spPr>
          <a:xfrm>
            <a:off x="1240925" y="1444211"/>
            <a:ext cx="6272052" cy="1004506"/>
          </a:xfrm>
          <a:prstGeom prst="rect">
            <a:avLst/>
          </a:prstGeom>
        </p:spPr>
        <p:txBody>
          <a:bodyPr vert="horz" wrap="square" lIns="0" tIns="12065" rIns="0" bIns="0" rtlCol="0">
            <a:spAutoFit/>
          </a:bodyPr>
          <a:lstStyle/>
          <a:p>
            <a:pPr marL="12700" marR="5080">
              <a:lnSpc>
                <a:spcPct val="107600"/>
              </a:lnSpc>
              <a:spcBef>
                <a:spcPts val="95"/>
              </a:spcBef>
            </a:pPr>
            <a:r>
              <a:rPr lang="fr-FR" sz="6450" spc="10" dirty="0">
                <a:solidFill>
                  <a:schemeClr val="bg1"/>
                </a:solidFill>
              </a:rPr>
              <a:t>LA SIGNATURE</a:t>
            </a:r>
            <a:endParaRPr sz="6000" dirty="0">
              <a:solidFill>
                <a:schemeClr val="bg1"/>
              </a:solidFill>
            </a:endParaRPr>
          </a:p>
        </p:txBody>
      </p:sp>
      <p:sp>
        <p:nvSpPr>
          <p:cNvPr id="14" name="object 6">
            <a:extLst>
              <a:ext uri="{FF2B5EF4-FFF2-40B4-BE49-F238E27FC236}">
                <a16:creationId xmlns:a16="http://schemas.microsoft.com/office/drawing/2014/main" id="{DD81DF0C-32C3-6444-A400-8B8F6441BF69}"/>
              </a:ext>
            </a:extLst>
          </p:cNvPr>
          <p:cNvSpPr txBox="1">
            <a:spLocks/>
          </p:cNvSpPr>
          <p:nvPr/>
        </p:nvSpPr>
        <p:spPr>
          <a:xfrm>
            <a:off x="1240925" y="2285775"/>
            <a:ext cx="6272052" cy="1004506"/>
          </a:xfrm>
          <a:prstGeom prst="rect">
            <a:avLst/>
          </a:prstGeom>
        </p:spPr>
        <p:txBody>
          <a:bodyPr vert="horz" wrap="square" lIns="0" tIns="12065" rIns="0" bIns="0" rtlCol="0">
            <a:spAutoFit/>
          </a:bodyPr>
          <a:lstStyle>
            <a:lvl1pPr>
              <a:defRPr sz="6500" b="1" i="0">
                <a:solidFill>
                  <a:srgbClr val="FAFAFA"/>
                </a:solidFill>
                <a:latin typeface="Arial"/>
                <a:ea typeface="+mj-ea"/>
                <a:cs typeface="Arial"/>
              </a:defRPr>
            </a:lvl1pPr>
          </a:lstStyle>
          <a:p>
            <a:pPr marL="12700" marR="5080">
              <a:lnSpc>
                <a:spcPct val="107600"/>
              </a:lnSpc>
              <a:spcBef>
                <a:spcPts val="95"/>
              </a:spcBef>
            </a:pPr>
            <a:r>
              <a:rPr lang="fr-FR" sz="6450" kern="0" spc="10" dirty="0">
                <a:solidFill>
                  <a:schemeClr val="bg1"/>
                </a:solidFill>
              </a:rPr>
              <a:t>ET LES DÉLAIS</a:t>
            </a:r>
            <a:endParaRPr lang="fr-FR" sz="6000" kern="0" dirty="0">
              <a:solidFill>
                <a:schemeClr val="bg1"/>
              </a:solidFill>
            </a:endParaRPr>
          </a:p>
        </p:txBody>
      </p:sp>
      <p:sp>
        <p:nvSpPr>
          <p:cNvPr id="7" name="object 3">
            <a:extLst>
              <a:ext uri="{FF2B5EF4-FFF2-40B4-BE49-F238E27FC236}">
                <a16:creationId xmlns:a16="http://schemas.microsoft.com/office/drawing/2014/main" id="{7C9C0FC1-547F-DA41-B4A8-704585A86477}"/>
              </a:ext>
            </a:extLst>
          </p:cNvPr>
          <p:cNvSpPr txBox="1"/>
          <p:nvPr/>
        </p:nvSpPr>
        <p:spPr>
          <a:xfrm>
            <a:off x="1208436" y="7220066"/>
            <a:ext cx="9556400" cy="320601"/>
          </a:xfrm>
          <a:prstGeom prst="rect">
            <a:avLst/>
          </a:prstGeom>
        </p:spPr>
        <p:txBody>
          <a:bodyPr vert="horz" wrap="square" lIns="0" tIns="12700" rIns="0" bIns="0" rtlCol="0">
            <a:spAutoFit/>
          </a:bodyPr>
          <a:lstStyle/>
          <a:p>
            <a:pPr marL="355600" indent="-342900">
              <a:lnSpc>
                <a:spcPct val="100000"/>
              </a:lnSpc>
              <a:spcBef>
                <a:spcPts val="100"/>
              </a:spcBef>
              <a:buFontTx/>
              <a:buChar char="-"/>
            </a:pPr>
            <a:r>
              <a:rPr lang="fr-FR" sz="2000" b="1" spc="45" dirty="0">
                <a:latin typeface="Raleway" panose="020B0003030101060003" pitchFamily="34" charset="0"/>
              </a:rPr>
              <a:t>Les délais</a:t>
            </a:r>
            <a:endParaRPr lang="fr-FR" sz="2000" spc="-95" dirty="0">
              <a:latin typeface="Raleway" panose="020B0003030101060003" pitchFamily="34" charset="0"/>
            </a:endParaRPr>
          </a:p>
        </p:txBody>
      </p:sp>
      <p:sp>
        <p:nvSpPr>
          <p:cNvPr id="8" name="Rectangle 7">
            <a:extLst>
              <a:ext uri="{FF2B5EF4-FFF2-40B4-BE49-F238E27FC236}">
                <a16:creationId xmlns:a16="http://schemas.microsoft.com/office/drawing/2014/main" id="{39C42883-DAC7-374C-AEE9-D5914AA1EBBB}"/>
              </a:ext>
            </a:extLst>
          </p:cNvPr>
          <p:cNvSpPr/>
          <p:nvPr/>
        </p:nvSpPr>
        <p:spPr>
          <a:xfrm>
            <a:off x="15697200" y="9334500"/>
            <a:ext cx="2590800" cy="952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a:extLst>
              <a:ext uri="{FF2B5EF4-FFF2-40B4-BE49-F238E27FC236}">
                <a16:creationId xmlns:a16="http://schemas.microsoft.com/office/drawing/2014/main" id="{0B76FF0A-7FFC-2C4B-A20A-6CB2A77ABD11}"/>
              </a:ext>
            </a:extLst>
          </p:cNvPr>
          <p:cNvPicPr>
            <a:picLocks noChangeAspect="1"/>
          </p:cNvPicPr>
          <p:nvPr/>
        </p:nvPicPr>
        <p:blipFill>
          <a:blip r:embed="rId3"/>
          <a:stretch>
            <a:fillRect/>
          </a:stretch>
        </p:blipFill>
        <p:spPr>
          <a:xfrm>
            <a:off x="16154400" y="9639300"/>
            <a:ext cx="1743174" cy="424062"/>
          </a:xfrm>
          <a:prstGeom prst="rect">
            <a:avLst/>
          </a:prstGeom>
        </p:spPr>
      </p:pic>
    </p:spTree>
    <p:extLst>
      <p:ext uri="{BB962C8B-B14F-4D97-AF65-F5344CB8AC3E}">
        <p14:creationId xmlns:p14="http://schemas.microsoft.com/office/powerpoint/2010/main" val="33403907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0" y="2857500"/>
            <a:ext cx="18288000" cy="1256754"/>
          </a:xfrm>
          <a:prstGeom prst="rect">
            <a:avLst/>
          </a:prstGeom>
        </p:spPr>
        <p:txBody>
          <a:bodyPr vert="horz" wrap="square" lIns="0" tIns="12700" rIns="0" bIns="0" rtlCol="0">
            <a:spAutoFit/>
          </a:bodyPr>
          <a:lstStyle/>
          <a:p>
            <a:pPr marL="12700" marR="5080" algn="ctr">
              <a:spcBef>
                <a:spcPts val="100"/>
              </a:spcBef>
            </a:pPr>
            <a:r>
              <a:rPr lang="fr-FR" sz="4000" b="1" dirty="0">
                <a:solidFill>
                  <a:srgbClr val="2B2E32"/>
                </a:solidFill>
                <a:latin typeface="Raleway" panose="020B0003030101060003" pitchFamily="34" charset="0"/>
                <a:cs typeface="Trebuchet MS"/>
              </a:rPr>
              <a:t>EN FRANCE, TOUTE VENTE IMMOBILIÈRE</a:t>
            </a:r>
          </a:p>
          <a:p>
            <a:pPr marL="12700" marR="5080" algn="ctr">
              <a:spcBef>
                <a:spcPts val="100"/>
              </a:spcBef>
            </a:pPr>
            <a:r>
              <a:rPr lang="fr-FR" sz="4000" b="1" dirty="0">
                <a:solidFill>
                  <a:srgbClr val="2B2E32"/>
                </a:solidFill>
                <a:latin typeface="Raleway" panose="020B0003030101060003" pitchFamily="34" charset="0"/>
                <a:cs typeface="Trebuchet MS"/>
              </a:rPr>
              <a:t>DOIT ÊTRE CONSTATÉE PAR ACTE NOTARIÉ. </a:t>
            </a:r>
          </a:p>
        </p:txBody>
      </p:sp>
      <p:sp>
        <p:nvSpPr>
          <p:cNvPr id="10" name="Rectangle 9">
            <a:extLst>
              <a:ext uri="{FF2B5EF4-FFF2-40B4-BE49-F238E27FC236}">
                <a16:creationId xmlns:a16="http://schemas.microsoft.com/office/drawing/2014/main" id="{2E0BF23A-B3CC-A44A-83D6-2F6D1899EE07}"/>
              </a:ext>
            </a:extLst>
          </p:cNvPr>
          <p:cNvSpPr/>
          <p:nvPr/>
        </p:nvSpPr>
        <p:spPr>
          <a:xfrm>
            <a:off x="-44605" y="0"/>
            <a:ext cx="5988205" cy="1471961"/>
          </a:xfrm>
          <a:prstGeom prst="rect">
            <a:avLst/>
          </a:prstGeom>
          <a:solidFill>
            <a:srgbClr val="FF7B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object 6">
            <a:extLst>
              <a:ext uri="{FF2B5EF4-FFF2-40B4-BE49-F238E27FC236}">
                <a16:creationId xmlns:a16="http://schemas.microsoft.com/office/drawing/2014/main" id="{6E8C7259-B3AF-4B42-A257-CAA351FC1CD8}"/>
              </a:ext>
            </a:extLst>
          </p:cNvPr>
          <p:cNvSpPr txBox="1">
            <a:spLocks noGrp="1"/>
          </p:cNvSpPr>
          <p:nvPr>
            <p:ph type="title"/>
          </p:nvPr>
        </p:nvSpPr>
        <p:spPr>
          <a:xfrm>
            <a:off x="784302" y="268352"/>
            <a:ext cx="4778298" cy="935256"/>
          </a:xfrm>
          <a:prstGeom prst="rect">
            <a:avLst/>
          </a:prstGeom>
        </p:spPr>
        <p:txBody>
          <a:bodyPr vert="horz" wrap="square" lIns="0" tIns="12065" rIns="0" bIns="0" rtlCol="0">
            <a:spAutoFit/>
          </a:bodyPr>
          <a:lstStyle/>
          <a:p>
            <a:pPr marL="12700" marR="5080">
              <a:lnSpc>
                <a:spcPct val="107600"/>
              </a:lnSpc>
              <a:spcBef>
                <a:spcPts val="95"/>
              </a:spcBef>
            </a:pPr>
            <a:r>
              <a:rPr lang="fr-FR" sz="6000" spc="10" dirty="0">
                <a:solidFill>
                  <a:schemeClr val="bg1"/>
                </a:solidFill>
              </a:rPr>
              <a:t>La signature</a:t>
            </a:r>
            <a:endParaRPr sz="6000" dirty="0">
              <a:solidFill>
                <a:schemeClr val="bg1"/>
              </a:solidFill>
            </a:endParaRPr>
          </a:p>
        </p:txBody>
      </p:sp>
      <p:sp>
        <p:nvSpPr>
          <p:cNvPr id="11" name="Rectangle 10">
            <a:extLst>
              <a:ext uri="{FF2B5EF4-FFF2-40B4-BE49-F238E27FC236}">
                <a16:creationId xmlns:a16="http://schemas.microsoft.com/office/drawing/2014/main" id="{EE73CD9A-285F-7241-82C0-4693CA6A71E9}"/>
              </a:ext>
            </a:extLst>
          </p:cNvPr>
          <p:cNvSpPr/>
          <p:nvPr/>
        </p:nvSpPr>
        <p:spPr>
          <a:xfrm>
            <a:off x="3581400" y="4530400"/>
            <a:ext cx="11049000" cy="3558475"/>
          </a:xfrm>
          <a:prstGeom prst="rect">
            <a:avLst/>
          </a:prstGeom>
        </p:spPr>
        <p:txBody>
          <a:bodyPr wrap="square">
            <a:spAutoFit/>
          </a:bodyPr>
          <a:lstStyle/>
          <a:p>
            <a:pPr marL="12700" marR="5715" algn="just">
              <a:lnSpc>
                <a:spcPct val="114599"/>
              </a:lnSpc>
            </a:pPr>
            <a:r>
              <a:rPr lang="fr-FR" sz="2000" spc="25" dirty="0">
                <a:solidFill>
                  <a:srgbClr val="2B2E32"/>
                </a:solidFill>
                <a:latin typeface="Raleway Medium" panose="020B0003030101060003" pitchFamily="34" charset="0"/>
                <a:cs typeface="Trebuchet MS"/>
              </a:rPr>
              <a:t>Une </a:t>
            </a:r>
            <a:r>
              <a:rPr lang="fr-FR" sz="2000" spc="15" dirty="0">
                <a:solidFill>
                  <a:srgbClr val="2B2E32"/>
                </a:solidFill>
                <a:latin typeface="Raleway Medium" panose="020B0003030101060003" pitchFamily="34" charset="0"/>
                <a:cs typeface="Trebuchet MS"/>
              </a:rPr>
              <a:t>fois votre </a:t>
            </a:r>
            <a:r>
              <a:rPr lang="fr-FR" sz="2000" spc="30" dirty="0">
                <a:solidFill>
                  <a:srgbClr val="2B2E32"/>
                </a:solidFill>
                <a:latin typeface="Raleway Medium" panose="020B0003030101060003" pitchFamily="34" charset="0"/>
                <a:cs typeface="Trebuchet MS"/>
              </a:rPr>
              <a:t>acheteur </a:t>
            </a:r>
            <a:r>
              <a:rPr lang="fr-FR" sz="2000" spc="-15" dirty="0">
                <a:solidFill>
                  <a:srgbClr val="2B2E32"/>
                </a:solidFill>
                <a:latin typeface="Raleway Medium" panose="020B0003030101060003" pitchFamily="34" charset="0"/>
                <a:cs typeface="Trebuchet MS"/>
              </a:rPr>
              <a:t>trouvé, </a:t>
            </a:r>
            <a:r>
              <a:rPr lang="fr-FR" sz="2000" spc="-85" dirty="0">
                <a:solidFill>
                  <a:srgbClr val="2B2E32"/>
                </a:solidFill>
                <a:latin typeface="Raleway Medium" panose="020B0003030101060003" pitchFamily="34" charset="0"/>
                <a:cs typeface="Trebuchet MS"/>
              </a:rPr>
              <a:t>il </a:t>
            </a:r>
            <a:r>
              <a:rPr lang="fr-FR" sz="2000" spc="20" dirty="0">
                <a:solidFill>
                  <a:srgbClr val="2B2E32"/>
                </a:solidFill>
                <a:latin typeface="Raleway Medium" panose="020B0003030101060003" pitchFamily="34" charset="0"/>
                <a:cs typeface="Trebuchet MS"/>
              </a:rPr>
              <a:t>faudra </a:t>
            </a:r>
            <a:r>
              <a:rPr lang="fr-FR" sz="2000" spc="50" dirty="0">
                <a:solidFill>
                  <a:srgbClr val="2B2E32"/>
                </a:solidFill>
                <a:latin typeface="Raleway Medium" panose="020B0003030101060003" pitchFamily="34" charset="0"/>
                <a:cs typeface="Trebuchet MS"/>
              </a:rPr>
              <a:t>signer </a:t>
            </a:r>
            <a:r>
              <a:rPr lang="fr-FR" sz="2000" spc="110" dirty="0">
                <a:solidFill>
                  <a:srgbClr val="2B2E32"/>
                </a:solidFill>
                <a:latin typeface="Raleway Medium" panose="020B0003030101060003" pitchFamily="34" charset="0"/>
                <a:cs typeface="Trebuchet MS"/>
              </a:rPr>
              <a:t>des </a:t>
            </a:r>
            <a:r>
              <a:rPr lang="fr-FR" sz="2000" spc="45" dirty="0">
                <a:solidFill>
                  <a:srgbClr val="2B2E32"/>
                </a:solidFill>
                <a:latin typeface="Raleway Medium" panose="020B0003030101060003" pitchFamily="34" charset="0"/>
                <a:cs typeface="Trebuchet MS"/>
              </a:rPr>
              <a:t>actes</a:t>
            </a:r>
            <a:r>
              <a:rPr lang="fr-FR" sz="2000" spc="-315" dirty="0">
                <a:solidFill>
                  <a:srgbClr val="2B2E32"/>
                </a:solidFill>
                <a:latin typeface="Raleway Medium" panose="020B0003030101060003" pitchFamily="34" charset="0"/>
                <a:cs typeface="Trebuchet MS"/>
              </a:rPr>
              <a:t> </a:t>
            </a:r>
            <a:r>
              <a:rPr lang="fr-FR" sz="2000" spc="-20" dirty="0">
                <a:solidFill>
                  <a:srgbClr val="2B2E32"/>
                </a:solidFill>
                <a:latin typeface="Raleway Medium" panose="020B0003030101060003" pitchFamily="34" charset="0"/>
                <a:cs typeface="Trebuchet MS"/>
              </a:rPr>
              <a:t>et </a:t>
            </a:r>
            <a:r>
              <a:rPr lang="fr-FR" sz="2000" spc="5" dirty="0">
                <a:solidFill>
                  <a:srgbClr val="2B2E32"/>
                </a:solidFill>
                <a:latin typeface="Raleway Medium" panose="020B0003030101060003" pitchFamily="34" charset="0"/>
                <a:cs typeface="Trebuchet MS"/>
              </a:rPr>
              <a:t>attendre </a:t>
            </a:r>
            <a:r>
              <a:rPr lang="fr-FR" sz="2000" spc="45" dirty="0">
                <a:solidFill>
                  <a:srgbClr val="2B2E32"/>
                </a:solidFill>
                <a:latin typeface="Raleway Medium" panose="020B0003030101060003" pitchFamily="34" charset="0"/>
                <a:cs typeface="Trebuchet MS"/>
              </a:rPr>
              <a:t>plusieurs </a:t>
            </a:r>
            <a:r>
              <a:rPr lang="fr-FR" sz="2000" spc="70" dirty="0">
                <a:solidFill>
                  <a:srgbClr val="2B2E32"/>
                </a:solidFill>
                <a:latin typeface="Raleway Medium" panose="020B0003030101060003" pitchFamily="34" charset="0"/>
                <a:cs typeface="Trebuchet MS"/>
              </a:rPr>
              <a:t>mois </a:t>
            </a:r>
            <a:r>
              <a:rPr lang="fr-FR" sz="2000" spc="50" dirty="0">
                <a:solidFill>
                  <a:srgbClr val="2B2E32"/>
                </a:solidFill>
                <a:latin typeface="Raleway Medium" panose="020B0003030101060003" pitchFamily="34" charset="0"/>
                <a:cs typeface="Trebuchet MS"/>
              </a:rPr>
              <a:t>généralement </a:t>
            </a:r>
            <a:r>
              <a:rPr lang="fr-FR" sz="2000" spc="55" dirty="0">
                <a:solidFill>
                  <a:srgbClr val="2B2E32"/>
                </a:solidFill>
                <a:latin typeface="Raleway Medium" panose="020B0003030101060003" pitchFamily="34" charset="0"/>
                <a:cs typeface="Trebuchet MS"/>
              </a:rPr>
              <a:t>pour </a:t>
            </a:r>
            <a:r>
              <a:rPr lang="fr-FR" sz="2000" spc="85" dirty="0">
                <a:solidFill>
                  <a:srgbClr val="2B2E32"/>
                </a:solidFill>
                <a:latin typeface="Raleway Medium" panose="020B0003030101060003" pitchFamily="34" charset="0"/>
                <a:cs typeface="Trebuchet MS"/>
              </a:rPr>
              <a:t>que </a:t>
            </a:r>
            <a:r>
              <a:rPr lang="fr-FR" sz="2000" spc="-5" dirty="0">
                <a:solidFill>
                  <a:srgbClr val="2B2E32"/>
                </a:solidFill>
                <a:latin typeface="Raleway Medium" panose="020B0003030101060003" pitchFamily="34" charset="0"/>
                <a:cs typeface="Trebuchet MS"/>
              </a:rPr>
              <a:t>la </a:t>
            </a:r>
            <a:r>
              <a:rPr lang="fr-FR" sz="2000" spc="35" dirty="0">
                <a:solidFill>
                  <a:srgbClr val="2B2E32"/>
                </a:solidFill>
                <a:latin typeface="Raleway Medium" panose="020B0003030101060003" pitchFamily="34" charset="0"/>
                <a:cs typeface="Trebuchet MS"/>
              </a:rPr>
              <a:t>vente </a:t>
            </a:r>
            <a:r>
              <a:rPr lang="fr-FR" sz="2000" spc="5" dirty="0">
                <a:solidFill>
                  <a:srgbClr val="2B2E32"/>
                </a:solidFill>
                <a:latin typeface="Raleway Medium" panose="020B0003030101060003" pitchFamily="34" charset="0"/>
                <a:cs typeface="Trebuchet MS"/>
              </a:rPr>
              <a:t>soit</a:t>
            </a:r>
            <a:r>
              <a:rPr lang="fr-FR" sz="2000" spc="-45" dirty="0">
                <a:solidFill>
                  <a:srgbClr val="2B2E32"/>
                </a:solidFill>
                <a:latin typeface="Raleway Medium" panose="020B0003030101060003" pitchFamily="34" charset="0"/>
                <a:cs typeface="Trebuchet MS"/>
              </a:rPr>
              <a:t> </a:t>
            </a:r>
            <a:r>
              <a:rPr lang="fr-FR" sz="2000" dirty="0">
                <a:solidFill>
                  <a:srgbClr val="2B2E32"/>
                </a:solidFill>
                <a:latin typeface="Raleway Medium" panose="020B0003030101060003" pitchFamily="34" charset="0"/>
                <a:cs typeface="Trebuchet MS"/>
              </a:rPr>
              <a:t>définitivement </a:t>
            </a:r>
            <a:r>
              <a:rPr lang="fr-FR" sz="2000" spc="20" dirty="0">
                <a:solidFill>
                  <a:srgbClr val="2B2E32"/>
                </a:solidFill>
                <a:latin typeface="Raleway Medium" panose="020B0003030101060003" pitchFamily="34" charset="0"/>
                <a:cs typeface="Trebuchet MS"/>
              </a:rPr>
              <a:t>réalisée car </a:t>
            </a:r>
            <a:r>
              <a:rPr lang="fr-FR" sz="2000" spc="-85" dirty="0">
                <a:solidFill>
                  <a:srgbClr val="2B2E32"/>
                </a:solidFill>
                <a:latin typeface="Raleway Medium" panose="020B0003030101060003" pitchFamily="34" charset="0"/>
                <a:cs typeface="Trebuchet MS"/>
              </a:rPr>
              <a:t>il </a:t>
            </a:r>
            <a:r>
              <a:rPr lang="fr-FR" sz="2000" spc="10" dirty="0">
                <a:solidFill>
                  <a:srgbClr val="2B2E32"/>
                </a:solidFill>
                <a:latin typeface="Raleway Medium" panose="020B0003030101060003" pitchFamily="34" charset="0"/>
                <a:cs typeface="Trebuchet MS"/>
              </a:rPr>
              <a:t>existe </a:t>
            </a:r>
            <a:r>
              <a:rPr lang="fr-FR" sz="2000" spc="110" dirty="0">
                <a:solidFill>
                  <a:srgbClr val="2B2E32"/>
                </a:solidFill>
                <a:latin typeface="Raleway Medium" panose="020B0003030101060003" pitchFamily="34" charset="0"/>
                <a:cs typeface="Trebuchet MS"/>
              </a:rPr>
              <a:t>des </a:t>
            </a:r>
            <a:r>
              <a:rPr lang="fr-FR" sz="2000" spc="35" dirty="0">
                <a:solidFill>
                  <a:srgbClr val="2B2E32"/>
                </a:solidFill>
                <a:latin typeface="Raleway Medium" panose="020B0003030101060003" pitchFamily="34" charset="0"/>
                <a:cs typeface="Trebuchet MS"/>
              </a:rPr>
              <a:t>délais </a:t>
            </a:r>
            <a:r>
              <a:rPr lang="fr-FR" sz="2000" spc="55" dirty="0">
                <a:solidFill>
                  <a:srgbClr val="2B2E32"/>
                </a:solidFill>
                <a:latin typeface="Raleway Medium" panose="020B0003030101060003" pitchFamily="34" charset="0"/>
                <a:cs typeface="Trebuchet MS"/>
              </a:rPr>
              <a:t>incompressibles </a:t>
            </a:r>
            <a:r>
              <a:rPr lang="fr-FR" sz="2000" spc="114" dirty="0">
                <a:solidFill>
                  <a:srgbClr val="2B2E32"/>
                </a:solidFill>
                <a:latin typeface="Raleway Medium" panose="020B0003030101060003" pitchFamily="34" charset="0"/>
                <a:cs typeface="Trebuchet MS"/>
              </a:rPr>
              <a:t>comme </a:t>
            </a:r>
            <a:r>
              <a:rPr lang="fr-FR" sz="2000" spc="15" dirty="0">
                <a:solidFill>
                  <a:srgbClr val="2B2E32"/>
                </a:solidFill>
                <a:latin typeface="Raleway Medium" panose="020B0003030101060003" pitchFamily="34" charset="0"/>
                <a:cs typeface="Trebuchet MS"/>
              </a:rPr>
              <a:t>le </a:t>
            </a:r>
            <a:r>
              <a:rPr lang="fr-FR" sz="2000" spc="-20" dirty="0">
                <a:solidFill>
                  <a:srgbClr val="2B2E32"/>
                </a:solidFill>
                <a:latin typeface="Raleway Medium" panose="020B0003030101060003" pitchFamily="34" charset="0"/>
                <a:cs typeface="Trebuchet MS"/>
              </a:rPr>
              <a:t>droit </a:t>
            </a:r>
            <a:r>
              <a:rPr lang="fr-FR" sz="2000" spc="95" dirty="0">
                <a:solidFill>
                  <a:srgbClr val="2B2E32"/>
                </a:solidFill>
                <a:latin typeface="Raleway Medium" panose="020B0003030101060003" pitchFamily="34" charset="0"/>
                <a:cs typeface="Trebuchet MS"/>
              </a:rPr>
              <a:t>de </a:t>
            </a:r>
            <a:r>
              <a:rPr lang="fr-FR" sz="2000" spc="35" dirty="0">
                <a:solidFill>
                  <a:srgbClr val="2B2E32"/>
                </a:solidFill>
                <a:latin typeface="Raleway Medium" panose="020B0003030101060003" pitchFamily="34" charset="0"/>
                <a:cs typeface="Trebuchet MS"/>
              </a:rPr>
              <a:t>préemption </a:t>
            </a:r>
            <a:r>
              <a:rPr lang="fr-FR" sz="2000" spc="25" dirty="0">
                <a:solidFill>
                  <a:srgbClr val="2B2E32"/>
                </a:solidFill>
                <a:latin typeface="Raleway Medium" panose="020B0003030101060003" pitchFamily="34" charset="0"/>
                <a:cs typeface="Trebuchet MS"/>
              </a:rPr>
              <a:t>par </a:t>
            </a:r>
            <a:r>
              <a:rPr lang="fr-FR" sz="2000" spc="-5" dirty="0">
                <a:solidFill>
                  <a:srgbClr val="2B2E32"/>
                </a:solidFill>
                <a:latin typeface="Raleway Medium" panose="020B0003030101060003" pitchFamily="34" charset="0"/>
                <a:cs typeface="Trebuchet MS"/>
              </a:rPr>
              <a:t>la </a:t>
            </a:r>
            <a:r>
              <a:rPr lang="fr-FR" sz="2000" spc="60" dirty="0">
                <a:solidFill>
                  <a:srgbClr val="2B2E32"/>
                </a:solidFill>
                <a:latin typeface="Raleway Medium" panose="020B0003030101060003" pitchFamily="34" charset="0"/>
                <a:cs typeface="Trebuchet MS"/>
              </a:rPr>
              <a:t>commune, </a:t>
            </a:r>
            <a:r>
              <a:rPr lang="fr-FR" sz="2000" spc="-35" dirty="0">
                <a:solidFill>
                  <a:srgbClr val="2B2E32"/>
                </a:solidFill>
                <a:latin typeface="Raleway Medium" panose="020B0003030101060003" pitchFamily="34" charset="0"/>
                <a:cs typeface="Trebuchet MS"/>
              </a:rPr>
              <a:t>prioritaire </a:t>
            </a:r>
            <a:r>
              <a:rPr lang="fr-FR" sz="2000" spc="55" dirty="0">
                <a:solidFill>
                  <a:srgbClr val="2B2E32"/>
                </a:solidFill>
                <a:latin typeface="Raleway Medium" panose="020B0003030101060003" pitchFamily="34" charset="0"/>
                <a:cs typeface="Trebuchet MS"/>
              </a:rPr>
              <a:t>sur </a:t>
            </a:r>
            <a:r>
              <a:rPr lang="fr-FR" sz="2000" spc="-35" dirty="0">
                <a:solidFill>
                  <a:srgbClr val="2B2E32"/>
                </a:solidFill>
                <a:latin typeface="Raleway Medium" panose="020B0003030101060003" pitchFamily="34" charset="0"/>
                <a:cs typeface="Trebuchet MS"/>
              </a:rPr>
              <a:t>l’achat </a:t>
            </a:r>
            <a:r>
              <a:rPr lang="fr-FR" sz="2000" spc="-15" dirty="0">
                <a:solidFill>
                  <a:srgbClr val="2B2E32"/>
                </a:solidFill>
                <a:latin typeface="Raleway Medium" panose="020B0003030101060003" pitchFamily="34" charset="0"/>
                <a:cs typeface="Trebuchet MS"/>
              </a:rPr>
              <a:t>d’un </a:t>
            </a:r>
            <a:r>
              <a:rPr lang="fr-FR" sz="2000" spc="-30" dirty="0">
                <a:solidFill>
                  <a:srgbClr val="2B2E32"/>
                </a:solidFill>
                <a:latin typeface="Raleway Medium" panose="020B0003030101060003" pitchFamily="34" charset="0"/>
                <a:cs typeface="Trebuchet MS"/>
              </a:rPr>
              <a:t>bien, </a:t>
            </a:r>
            <a:r>
              <a:rPr lang="fr-FR" sz="2000" spc="110" dirty="0">
                <a:solidFill>
                  <a:srgbClr val="2B2E32"/>
                </a:solidFill>
                <a:latin typeface="Raleway Medium" panose="020B0003030101060003" pitchFamily="34" charset="0"/>
                <a:cs typeface="Trebuchet MS"/>
              </a:rPr>
              <a:t>des </a:t>
            </a:r>
            <a:r>
              <a:rPr lang="fr-FR" sz="2000" spc="35" dirty="0">
                <a:solidFill>
                  <a:srgbClr val="2B2E32"/>
                </a:solidFill>
                <a:latin typeface="Raleway Medium" panose="020B0003030101060003" pitchFamily="34" charset="0"/>
                <a:cs typeface="Trebuchet MS"/>
              </a:rPr>
              <a:t>conditions  </a:t>
            </a:r>
            <a:r>
              <a:rPr lang="fr-FR" sz="2000" spc="55" dirty="0">
                <a:solidFill>
                  <a:srgbClr val="2B2E32"/>
                </a:solidFill>
                <a:latin typeface="Raleway Medium" panose="020B0003030101060003" pitchFamily="34" charset="0"/>
                <a:cs typeface="Trebuchet MS"/>
              </a:rPr>
              <a:t>suspensives, </a:t>
            </a:r>
            <a:r>
              <a:rPr lang="fr-FR" sz="2000" spc="95" dirty="0">
                <a:solidFill>
                  <a:srgbClr val="2B2E32"/>
                </a:solidFill>
                <a:latin typeface="Raleway Medium" panose="020B0003030101060003" pitchFamily="34" charset="0"/>
                <a:cs typeface="Trebuchet MS"/>
              </a:rPr>
              <a:t>ou </a:t>
            </a:r>
            <a:r>
              <a:rPr lang="fr-FR" sz="2000" spc="-20" dirty="0">
                <a:solidFill>
                  <a:srgbClr val="2B2E32"/>
                </a:solidFill>
                <a:latin typeface="Raleway Medium" panose="020B0003030101060003" pitchFamily="34" charset="0"/>
                <a:cs typeface="Trebuchet MS"/>
              </a:rPr>
              <a:t>l’obtention </a:t>
            </a:r>
            <a:r>
              <a:rPr lang="fr-FR" sz="2000" spc="25" dirty="0">
                <a:solidFill>
                  <a:srgbClr val="2B2E32"/>
                </a:solidFill>
                <a:latin typeface="Raleway Medium" panose="020B0003030101060003" pitchFamily="34" charset="0"/>
                <a:cs typeface="Trebuchet MS"/>
              </a:rPr>
              <a:t>par </a:t>
            </a:r>
            <a:r>
              <a:rPr lang="fr-FR" sz="2000" spc="-15" dirty="0">
                <a:solidFill>
                  <a:srgbClr val="2B2E32"/>
                </a:solidFill>
                <a:latin typeface="Raleway Medium" panose="020B0003030101060003" pitchFamily="34" charset="0"/>
                <a:cs typeface="Trebuchet MS"/>
              </a:rPr>
              <a:t>l’acheteur d’un </a:t>
            </a:r>
            <a:r>
              <a:rPr lang="fr-FR" sz="2000" spc="50" dirty="0">
                <a:solidFill>
                  <a:srgbClr val="2B2E32"/>
                </a:solidFill>
                <a:latin typeface="Raleway Medium" panose="020B0003030101060003" pitchFamily="34" charset="0"/>
                <a:cs typeface="Trebuchet MS"/>
              </a:rPr>
              <a:t>permis </a:t>
            </a:r>
            <a:r>
              <a:rPr lang="fr-FR" sz="2000" spc="95" dirty="0">
                <a:solidFill>
                  <a:srgbClr val="2B2E32"/>
                </a:solidFill>
                <a:latin typeface="Raleway Medium" panose="020B0003030101060003" pitchFamily="34" charset="0"/>
                <a:cs typeface="Trebuchet MS"/>
              </a:rPr>
              <a:t>de </a:t>
            </a:r>
            <a:r>
              <a:rPr lang="fr-FR" sz="2000" spc="20" dirty="0">
                <a:solidFill>
                  <a:srgbClr val="2B2E32"/>
                </a:solidFill>
                <a:latin typeface="Raleway Medium" panose="020B0003030101060003" pitchFamily="34" charset="0"/>
                <a:cs typeface="Trebuchet MS"/>
              </a:rPr>
              <a:t>construire </a:t>
            </a:r>
            <a:r>
              <a:rPr lang="fr-FR" sz="2000" spc="90" dirty="0">
                <a:solidFill>
                  <a:srgbClr val="2B2E32"/>
                </a:solidFill>
                <a:latin typeface="Raleway Medium" panose="020B0003030101060003" pitchFamily="34" charset="0"/>
                <a:cs typeface="Trebuchet MS"/>
              </a:rPr>
              <a:t>dans </a:t>
            </a:r>
            <a:r>
              <a:rPr lang="fr-FR" sz="2000" spc="15" dirty="0">
                <a:solidFill>
                  <a:srgbClr val="2B2E32"/>
                </a:solidFill>
                <a:latin typeface="Raleway Medium" panose="020B0003030101060003" pitchFamily="34" charset="0"/>
                <a:cs typeface="Trebuchet MS"/>
              </a:rPr>
              <a:t>le  </a:t>
            </a:r>
            <a:r>
              <a:rPr lang="fr-FR" sz="2000" spc="50" dirty="0">
                <a:solidFill>
                  <a:srgbClr val="2B2E32"/>
                </a:solidFill>
                <a:latin typeface="Raleway Medium" panose="020B0003030101060003" pitchFamily="34" charset="0"/>
                <a:cs typeface="Trebuchet MS"/>
              </a:rPr>
              <a:t>cadre</a:t>
            </a:r>
            <a:r>
              <a:rPr lang="fr-FR" sz="2000" spc="-90" dirty="0">
                <a:solidFill>
                  <a:srgbClr val="2B2E32"/>
                </a:solidFill>
                <a:latin typeface="Raleway Medium" panose="020B0003030101060003" pitchFamily="34" charset="0"/>
                <a:cs typeface="Trebuchet MS"/>
              </a:rPr>
              <a:t> </a:t>
            </a:r>
            <a:r>
              <a:rPr lang="fr-FR" sz="2000" spc="95" dirty="0">
                <a:solidFill>
                  <a:srgbClr val="2B2E32"/>
                </a:solidFill>
                <a:latin typeface="Raleway Medium" panose="020B0003030101060003" pitchFamily="34" charset="0"/>
                <a:cs typeface="Trebuchet MS"/>
              </a:rPr>
              <a:t>de</a:t>
            </a:r>
            <a:r>
              <a:rPr lang="fr-FR" sz="2000" spc="-85" dirty="0">
                <a:solidFill>
                  <a:srgbClr val="2B2E32"/>
                </a:solidFill>
                <a:latin typeface="Raleway Medium" panose="020B0003030101060003" pitchFamily="34" charset="0"/>
                <a:cs typeface="Trebuchet MS"/>
              </a:rPr>
              <a:t> </a:t>
            </a:r>
            <a:r>
              <a:rPr lang="fr-FR" sz="2000" spc="-5" dirty="0">
                <a:solidFill>
                  <a:srgbClr val="2B2E32"/>
                </a:solidFill>
                <a:latin typeface="Raleway Medium" panose="020B0003030101060003" pitchFamily="34" charset="0"/>
                <a:cs typeface="Trebuchet MS"/>
              </a:rPr>
              <a:t>la</a:t>
            </a:r>
            <a:r>
              <a:rPr lang="fr-FR" sz="2000" spc="-85" dirty="0">
                <a:solidFill>
                  <a:srgbClr val="2B2E32"/>
                </a:solidFill>
                <a:latin typeface="Raleway Medium" panose="020B0003030101060003" pitchFamily="34" charset="0"/>
                <a:cs typeface="Trebuchet MS"/>
              </a:rPr>
              <a:t> </a:t>
            </a:r>
            <a:r>
              <a:rPr lang="fr-FR" sz="2000" spc="35" dirty="0">
                <a:solidFill>
                  <a:srgbClr val="2B2E32"/>
                </a:solidFill>
                <a:latin typeface="Raleway Medium" panose="020B0003030101060003" pitchFamily="34" charset="0"/>
                <a:cs typeface="Trebuchet MS"/>
              </a:rPr>
              <a:t>vente</a:t>
            </a:r>
            <a:r>
              <a:rPr lang="fr-FR" sz="2000" spc="-85" dirty="0">
                <a:solidFill>
                  <a:srgbClr val="2B2E32"/>
                </a:solidFill>
                <a:latin typeface="Raleway Medium" panose="020B0003030101060003" pitchFamily="34" charset="0"/>
                <a:cs typeface="Trebuchet MS"/>
              </a:rPr>
              <a:t> </a:t>
            </a:r>
            <a:r>
              <a:rPr lang="fr-FR" sz="2000" spc="-15" dirty="0">
                <a:solidFill>
                  <a:srgbClr val="2B2E32"/>
                </a:solidFill>
                <a:latin typeface="Raleway Medium" panose="020B0003030101060003" pitchFamily="34" charset="0"/>
                <a:cs typeface="Trebuchet MS"/>
              </a:rPr>
              <a:t>d’un</a:t>
            </a:r>
            <a:r>
              <a:rPr lang="fr-FR" sz="2000" spc="-85" dirty="0">
                <a:solidFill>
                  <a:srgbClr val="2B2E32"/>
                </a:solidFill>
                <a:latin typeface="Raleway Medium" panose="020B0003030101060003" pitchFamily="34" charset="0"/>
                <a:cs typeface="Trebuchet MS"/>
              </a:rPr>
              <a:t> </a:t>
            </a:r>
            <a:r>
              <a:rPr lang="fr-FR" sz="2000" spc="-90" dirty="0">
                <a:solidFill>
                  <a:srgbClr val="2B2E32"/>
                </a:solidFill>
                <a:latin typeface="Raleway Medium" panose="020B0003030101060003" pitchFamily="34" charset="0"/>
                <a:cs typeface="Trebuchet MS"/>
              </a:rPr>
              <a:t>terrain.</a:t>
            </a:r>
            <a:endParaRPr lang="fr-FR" sz="2000" dirty="0">
              <a:solidFill>
                <a:srgbClr val="2B2E32"/>
              </a:solidFill>
              <a:latin typeface="Raleway Medium" panose="020B0003030101060003" pitchFamily="34" charset="0"/>
              <a:cs typeface="Trebuchet MS"/>
            </a:endParaRPr>
          </a:p>
          <a:p>
            <a:pPr>
              <a:lnSpc>
                <a:spcPct val="100000"/>
              </a:lnSpc>
              <a:spcBef>
                <a:spcPts val="35"/>
              </a:spcBef>
            </a:pPr>
            <a:endParaRPr lang="fr-FR" sz="2000" dirty="0">
              <a:solidFill>
                <a:srgbClr val="2B2E32"/>
              </a:solidFill>
              <a:latin typeface="Raleway Medium" panose="020B0003030101060003" pitchFamily="34" charset="0"/>
              <a:cs typeface="Trebuchet MS"/>
            </a:endParaRPr>
          </a:p>
          <a:p>
            <a:pPr marL="12700" marR="5080" algn="just">
              <a:lnSpc>
                <a:spcPct val="114599"/>
              </a:lnSpc>
            </a:pPr>
            <a:r>
              <a:rPr lang="fr-FR" sz="2000" spc="80" dirty="0">
                <a:solidFill>
                  <a:srgbClr val="2B2E32"/>
                </a:solidFill>
                <a:latin typeface="Raleway Medium" panose="020B0003030101060003" pitchFamily="34" charset="0"/>
                <a:cs typeface="Trebuchet MS"/>
              </a:rPr>
              <a:t>Aussi, </a:t>
            </a:r>
            <a:r>
              <a:rPr lang="fr-FR" sz="2000" spc="55" dirty="0">
                <a:solidFill>
                  <a:srgbClr val="2B2E32"/>
                </a:solidFill>
                <a:latin typeface="Raleway Medium" panose="020B0003030101060003" pitchFamily="34" charset="0"/>
                <a:cs typeface="Trebuchet MS"/>
              </a:rPr>
              <a:t>pour </a:t>
            </a:r>
            <a:r>
              <a:rPr lang="fr-FR" sz="2000" spc="75" dirty="0">
                <a:solidFill>
                  <a:srgbClr val="2B2E32"/>
                </a:solidFill>
                <a:latin typeface="Raleway Medium" panose="020B0003030101060003" pitchFamily="34" charset="0"/>
                <a:cs typeface="Trebuchet MS"/>
              </a:rPr>
              <a:t>une </a:t>
            </a:r>
            <a:r>
              <a:rPr lang="fr-FR" sz="2000" spc="10" dirty="0">
                <a:solidFill>
                  <a:srgbClr val="2B2E32"/>
                </a:solidFill>
                <a:latin typeface="Raleway Medium" panose="020B0003030101060003" pitchFamily="34" charset="0"/>
                <a:cs typeface="Trebuchet MS"/>
              </a:rPr>
              <a:t>transaction </a:t>
            </a:r>
            <a:r>
              <a:rPr lang="fr-FR" sz="2000" spc="75" dirty="0">
                <a:solidFill>
                  <a:srgbClr val="2B2E32"/>
                </a:solidFill>
                <a:latin typeface="Raleway Medium" panose="020B0003030101060003" pitchFamily="34" charset="0"/>
                <a:cs typeface="Trebuchet MS"/>
              </a:rPr>
              <a:t>plus </a:t>
            </a:r>
            <a:r>
              <a:rPr lang="fr-FR" sz="2000" spc="20" dirty="0">
                <a:solidFill>
                  <a:srgbClr val="2B2E32"/>
                </a:solidFill>
                <a:latin typeface="Raleway Medium" panose="020B0003030101060003" pitchFamily="34" charset="0"/>
                <a:cs typeface="Trebuchet MS"/>
              </a:rPr>
              <a:t>rapide </a:t>
            </a:r>
            <a:r>
              <a:rPr lang="fr-FR" sz="2000" spc="-260" dirty="0">
                <a:solidFill>
                  <a:srgbClr val="2B2E32"/>
                </a:solidFill>
                <a:latin typeface="Raleway Medium" panose="020B0003030101060003" pitchFamily="34" charset="0"/>
                <a:cs typeface="Trebuchet MS"/>
              </a:rPr>
              <a:t>, </a:t>
            </a:r>
            <a:r>
              <a:rPr lang="fr-FR" sz="2000" spc="-85" dirty="0">
                <a:solidFill>
                  <a:srgbClr val="2B2E32"/>
                </a:solidFill>
                <a:latin typeface="Raleway Medium" panose="020B0003030101060003" pitchFamily="34" charset="0"/>
                <a:cs typeface="Trebuchet MS"/>
              </a:rPr>
              <a:t>il </a:t>
            </a:r>
            <a:r>
              <a:rPr lang="fr-FR" sz="2000" spc="35" dirty="0">
                <a:solidFill>
                  <a:srgbClr val="2B2E32"/>
                </a:solidFill>
                <a:latin typeface="Raleway Medium" panose="020B0003030101060003" pitchFamily="34" charset="0"/>
                <a:cs typeface="Trebuchet MS"/>
              </a:rPr>
              <a:t>est </a:t>
            </a:r>
            <a:r>
              <a:rPr lang="fr-FR" sz="2000" spc="20" dirty="0">
                <a:solidFill>
                  <a:srgbClr val="2B2E32"/>
                </a:solidFill>
                <a:latin typeface="Raleway Medium" panose="020B0003030101060003" pitchFamily="34" charset="0"/>
                <a:cs typeface="Trebuchet MS"/>
              </a:rPr>
              <a:t>préférable </a:t>
            </a:r>
            <a:r>
              <a:rPr lang="fr-FR" sz="2000" spc="85" dirty="0">
                <a:solidFill>
                  <a:srgbClr val="2B2E32"/>
                </a:solidFill>
                <a:latin typeface="Raleway Medium" panose="020B0003030101060003" pitchFamily="34" charset="0"/>
                <a:cs typeface="Trebuchet MS"/>
              </a:rPr>
              <a:t>que </a:t>
            </a:r>
            <a:r>
              <a:rPr lang="fr-FR" sz="2000" spc="70" dirty="0">
                <a:solidFill>
                  <a:srgbClr val="2B2E32"/>
                </a:solidFill>
                <a:latin typeface="Raleway Medium" panose="020B0003030101060003" pitchFamily="34" charset="0"/>
                <a:cs typeface="Trebuchet MS"/>
              </a:rPr>
              <a:t>vendeurs </a:t>
            </a:r>
            <a:r>
              <a:rPr lang="fr-FR" sz="2000" spc="-20" dirty="0">
                <a:solidFill>
                  <a:srgbClr val="2B2E32"/>
                </a:solidFill>
                <a:latin typeface="Raleway Medium" panose="020B0003030101060003" pitchFamily="34" charset="0"/>
                <a:cs typeface="Trebuchet MS"/>
              </a:rPr>
              <a:t>et </a:t>
            </a:r>
            <a:r>
              <a:rPr lang="fr-FR" sz="2000" spc="40" dirty="0">
                <a:solidFill>
                  <a:srgbClr val="2B2E32"/>
                </a:solidFill>
                <a:latin typeface="Raleway Medium" panose="020B0003030101060003" pitchFamily="34" charset="0"/>
                <a:cs typeface="Trebuchet MS"/>
              </a:rPr>
              <a:t>acheteurs </a:t>
            </a:r>
            <a:r>
              <a:rPr lang="fr-FR" sz="2000" spc="10" dirty="0">
                <a:solidFill>
                  <a:srgbClr val="2B2E32"/>
                </a:solidFill>
                <a:latin typeface="Raleway Medium" panose="020B0003030101060003" pitchFamily="34" charset="0"/>
                <a:cs typeface="Trebuchet MS"/>
              </a:rPr>
              <a:t>confient leur </a:t>
            </a:r>
            <a:r>
              <a:rPr lang="fr-FR" sz="2000" spc="55" dirty="0">
                <a:solidFill>
                  <a:srgbClr val="2B2E32"/>
                </a:solidFill>
                <a:latin typeface="Raleway Medium" panose="020B0003030101060003" pitchFamily="34" charset="0"/>
                <a:cs typeface="Trebuchet MS"/>
              </a:rPr>
              <a:t>dossier </a:t>
            </a:r>
            <a:r>
              <a:rPr lang="fr-FR" sz="2000" spc="35" dirty="0">
                <a:solidFill>
                  <a:srgbClr val="2B2E32"/>
                </a:solidFill>
                <a:latin typeface="Raleway Medium" panose="020B0003030101060003" pitchFamily="34" charset="0"/>
                <a:cs typeface="Trebuchet MS"/>
              </a:rPr>
              <a:t>à </a:t>
            </a:r>
            <a:r>
              <a:rPr lang="fr-FR" sz="2000" spc="75" dirty="0">
                <a:solidFill>
                  <a:srgbClr val="2B2E32"/>
                </a:solidFill>
                <a:latin typeface="Raleway Medium" panose="020B0003030101060003" pitchFamily="34" charset="0"/>
                <a:cs typeface="Trebuchet MS"/>
              </a:rPr>
              <a:t>une </a:t>
            </a:r>
            <a:r>
              <a:rPr lang="fr-FR" sz="2000" spc="65" dirty="0">
                <a:solidFill>
                  <a:srgbClr val="2B2E32"/>
                </a:solidFill>
                <a:latin typeface="Raleway Medium" panose="020B0003030101060003" pitchFamily="34" charset="0"/>
                <a:cs typeface="Trebuchet MS"/>
              </a:rPr>
              <a:t>seule </a:t>
            </a:r>
            <a:r>
              <a:rPr lang="fr-FR" sz="2000" spc="45" dirty="0">
                <a:solidFill>
                  <a:srgbClr val="2B2E32"/>
                </a:solidFill>
                <a:latin typeface="Raleway Medium" panose="020B0003030101060003" pitchFamily="34" charset="0"/>
                <a:cs typeface="Trebuchet MS"/>
              </a:rPr>
              <a:t>étude </a:t>
            </a:r>
            <a:r>
              <a:rPr lang="fr-FR" sz="2000" spc="-35" dirty="0">
                <a:solidFill>
                  <a:srgbClr val="2B2E32"/>
                </a:solidFill>
                <a:latin typeface="Raleway Medium" panose="020B0003030101060003" pitchFamily="34" charset="0"/>
                <a:cs typeface="Trebuchet MS"/>
              </a:rPr>
              <a:t>notariale. </a:t>
            </a:r>
            <a:r>
              <a:rPr lang="fr-FR" sz="2000" spc="95" dirty="0">
                <a:solidFill>
                  <a:srgbClr val="2B2E32"/>
                </a:solidFill>
                <a:latin typeface="Raleway Medium" panose="020B0003030101060003" pitchFamily="34" charset="0"/>
                <a:cs typeface="Trebuchet MS"/>
              </a:rPr>
              <a:t>En </a:t>
            </a:r>
            <a:r>
              <a:rPr lang="fr-FR" sz="2000" spc="-25" dirty="0">
                <a:solidFill>
                  <a:srgbClr val="2B2E32"/>
                </a:solidFill>
                <a:latin typeface="Raleway Medium" panose="020B0003030101060003" pitchFamily="34" charset="0"/>
                <a:cs typeface="Trebuchet MS"/>
              </a:rPr>
              <a:t>effet, </a:t>
            </a:r>
            <a:r>
              <a:rPr lang="fr-FR" sz="2000" spc="40" dirty="0">
                <a:solidFill>
                  <a:srgbClr val="2B2E32"/>
                </a:solidFill>
                <a:latin typeface="Raleway Medium" panose="020B0003030101060003" pitchFamily="34" charset="0"/>
                <a:cs typeface="Trebuchet MS"/>
              </a:rPr>
              <a:t>cela </a:t>
            </a:r>
            <a:r>
              <a:rPr lang="fr-FR" sz="2000" spc="35" dirty="0">
                <a:solidFill>
                  <a:srgbClr val="2B2E32"/>
                </a:solidFill>
                <a:latin typeface="Raleway Medium" panose="020B0003030101060003" pitchFamily="34" charset="0"/>
                <a:cs typeface="Trebuchet MS"/>
              </a:rPr>
              <a:t>peut</a:t>
            </a:r>
            <a:r>
              <a:rPr lang="fr-FR" sz="2000" spc="-40" dirty="0">
                <a:solidFill>
                  <a:srgbClr val="2B2E32"/>
                </a:solidFill>
                <a:latin typeface="Raleway Medium" panose="020B0003030101060003" pitchFamily="34" charset="0"/>
                <a:cs typeface="Trebuchet MS"/>
              </a:rPr>
              <a:t> </a:t>
            </a:r>
            <a:r>
              <a:rPr lang="fr-FR" sz="2000" spc="15" dirty="0">
                <a:solidFill>
                  <a:srgbClr val="2B2E32"/>
                </a:solidFill>
                <a:latin typeface="Raleway Medium" panose="020B0003030101060003" pitchFamily="34" charset="0"/>
                <a:cs typeface="Trebuchet MS"/>
              </a:rPr>
              <a:t>permettre</a:t>
            </a:r>
            <a:r>
              <a:rPr lang="fr-FR" sz="2000" spc="-35" dirty="0">
                <a:solidFill>
                  <a:srgbClr val="2B2E32"/>
                </a:solidFill>
                <a:latin typeface="Raleway Medium" panose="020B0003030101060003" pitchFamily="34" charset="0"/>
                <a:cs typeface="Trebuchet MS"/>
              </a:rPr>
              <a:t> </a:t>
            </a:r>
            <a:r>
              <a:rPr lang="fr-FR" sz="2000" spc="95" dirty="0">
                <a:solidFill>
                  <a:srgbClr val="2B2E32"/>
                </a:solidFill>
                <a:latin typeface="Raleway Medium" panose="020B0003030101060003" pitchFamily="34" charset="0"/>
                <a:cs typeface="Trebuchet MS"/>
              </a:rPr>
              <a:t>de</a:t>
            </a:r>
            <a:r>
              <a:rPr lang="fr-FR" sz="2000" spc="-35" dirty="0">
                <a:solidFill>
                  <a:srgbClr val="2B2E32"/>
                </a:solidFill>
                <a:latin typeface="Raleway Medium" panose="020B0003030101060003" pitchFamily="34" charset="0"/>
                <a:cs typeface="Trebuchet MS"/>
              </a:rPr>
              <a:t> </a:t>
            </a:r>
            <a:r>
              <a:rPr lang="fr-FR" sz="2000" spc="85" dirty="0">
                <a:solidFill>
                  <a:srgbClr val="2B2E32"/>
                </a:solidFill>
                <a:latin typeface="Raleway Medium" panose="020B0003030101060003" pitchFamily="34" charset="0"/>
                <a:cs typeface="Trebuchet MS"/>
              </a:rPr>
              <a:t>gagner</a:t>
            </a:r>
            <a:r>
              <a:rPr lang="fr-FR" sz="2000" spc="-35" dirty="0">
                <a:solidFill>
                  <a:srgbClr val="2B2E32"/>
                </a:solidFill>
                <a:latin typeface="Raleway Medium" panose="020B0003030101060003" pitchFamily="34" charset="0"/>
                <a:cs typeface="Trebuchet MS"/>
              </a:rPr>
              <a:t> </a:t>
            </a:r>
            <a:r>
              <a:rPr lang="fr-FR" sz="2000" spc="110" dirty="0">
                <a:solidFill>
                  <a:srgbClr val="2B2E32"/>
                </a:solidFill>
                <a:latin typeface="Raleway Medium" panose="020B0003030101060003" pitchFamily="34" charset="0"/>
                <a:cs typeface="Trebuchet MS"/>
              </a:rPr>
              <a:t>des</a:t>
            </a:r>
            <a:r>
              <a:rPr lang="fr-FR" sz="2000" spc="-40" dirty="0">
                <a:solidFill>
                  <a:srgbClr val="2B2E32"/>
                </a:solidFill>
                <a:latin typeface="Raleway Medium" panose="020B0003030101060003" pitchFamily="34" charset="0"/>
                <a:cs typeface="Trebuchet MS"/>
              </a:rPr>
              <a:t> </a:t>
            </a:r>
            <a:r>
              <a:rPr lang="fr-FR" sz="2000" dirty="0">
                <a:solidFill>
                  <a:srgbClr val="2B2E32"/>
                </a:solidFill>
                <a:latin typeface="Raleway Medium" panose="020B0003030101060003" pitchFamily="34" charset="0"/>
                <a:cs typeface="Trebuchet MS"/>
              </a:rPr>
              <a:t>jours</a:t>
            </a:r>
            <a:r>
              <a:rPr lang="fr-FR" sz="2000" spc="-35" dirty="0">
                <a:solidFill>
                  <a:srgbClr val="2B2E32"/>
                </a:solidFill>
                <a:latin typeface="Raleway Medium" panose="020B0003030101060003" pitchFamily="34" charset="0"/>
                <a:cs typeface="Trebuchet MS"/>
              </a:rPr>
              <a:t> </a:t>
            </a:r>
            <a:r>
              <a:rPr lang="fr-FR" sz="2000" spc="10" dirty="0">
                <a:solidFill>
                  <a:srgbClr val="2B2E32"/>
                </a:solidFill>
                <a:latin typeface="Raleway Medium" panose="020B0003030101060003" pitchFamily="34" charset="0"/>
                <a:cs typeface="Trebuchet MS"/>
              </a:rPr>
              <a:t>voire</a:t>
            </a:r>
            <a:r>
              <a:rPr lang="fr-FR" sz="2000" spc="-35" dirty="0">
                <a:solidFill>
                  <a:srgbClr val="2B2E32"/>
                </a:solidFill>
                <a:latin typeface="Raleway Medium" panose="020B0003030101060003" pitchFamily="34" charset="0"/>
                <a:cs typeface="Trebuchet MS"/>
              </a:rPr>
              <a:t> </a:t>
            </a:r>
            <a:r>
              <a:rPr lang="fr-FR" sz="2000" spc="70" dirty="0">
                <a:solidFill>
                  <a:srgbClr val="2B2E32"/>
                </a:solidFill>
                <a:latin typeface="Raleway Medium" panose="020B0003030101060003" pitchFamily="34" charset="0"/>
                <a:cs typeface="Trebuchet MS"/>
              </a:rPr>
              <a:t>semaines</a:t>
            </a:r>
            <a:r>
              <a:rPr lang="fr-FR" sz="2000" spc="-35" dirty="0">
                <a:solidFill>
                  <a:srgbClr val="2B2E32"/>
                </a:solidFill>
                <a:latin typeface="Raleway Medium" panose="020B0003030101060003" pitchFamily="34" charset="0"/>
                <a:cs typeface="Trebuchet MS"/>
              </a:rPr>
              <a:t> </a:t>
            </a:r>
            <a:r>
              <a:rPr lang="fr-FR" sz="2000" spc="-20" dirty="0">
                <a:solidFill>
                  <a:srgbClr val="2B2E32"/>
                </a:solidFill>
                <a:latin typeface="Raleway Medium" panose="020B0003030101060003" pitchFamily="34" charset="0"/>
                <a:cs typeface="Trebuchet MS"/>
              </a:rPr>
              <a:t>lorsqu’il</a:t>
            </a:r>
            <a:r>
              <a:rPr lang="fr-FR" sz="2000" spc="-35" dirty="0">
                <a:solidFill>
                  <a:srgbClr val="2B2E32"/>
                </a:solidFill>
                <a:latin typeface="Raleway Medium" panose="020B0003030101060003" pitchFamily="34" charset="0"/>
                <a:cs typeface="Trebuchet MS"/>
              </a:rPr>
              <a:t> </a:t>
            </a:r>
            <a:r>
              <a:rPr lang="fr-FR" sz="2000" spc="-20" dirty="0">
                <a:solidFill>
                  <a:srgbClr val="2B2E32"/>
                </a:solidFill>
                <a:latin typeface="Raleway Medium" panose="020B0003030101060003" pitchFamily="34" charset="0"/>
                <a:cs typeface="Trebuchet MS"/>
              </a:rPr>
              <a:t>faut</a:t>
            </a:r>
            <a:r>
              <a:rPr lang="fr-FR" sz="2000" spc="-40" dirty="0">
                <a:solidFill>
                  <a:srgbClr val="2B2E32"/>
                </a:solidFill>
                <a:latin typeface="Raleway Medium" panose="020B0003030101060003" pitchFamily="34" charset="0"/>
                <a:cs typeface="Trebuchet MS"/>
              </a:rPr>
              <a:t> </a:t>
            </a:r>
            <a:r>
              <a:rPr lang="fr-FR" sz="2000" spc="10" dirty="0">
                <a:solidFill>
                  <a:srgbClr val="2B2E32"/>
                </a:solidFill>
                <a:latin typeface="Raleway Medium" panose="020B0003030101060003" pitchFamily="34" charset="0"/>
                <a:cs typeface="Trebuchet MS"/>
              </a:rPr>
              <a:t>trouver</a:t>
            </a:r>
            <a:r>
              <a:rPr lang="fr-FR" sz="2000" spc="-35" dirty="0">
                <a:solidFill>
                  <a:srgbClr val="2B2E32"/>
                </a:solidFill>
                <a:latin typeface="Raleway Medium" panose="020B0003030101060003" pitchFamily="34" charset="0"/>
                <a:cs typeface="Trebuchet MS"/>
              </a:rPr>
              <a:t> </a:t>
            </a:r>
            <a:r>
              <a:rPr lang="fr-FR" sz="2000" spc="110" dirty="0">
                <a:solidFill>
                  <a:srgbClr val="2B2E32"/>
                </a:solidFill>
                <a:latin typeface="Raleway Medium" panose="020B0003030101060003" pitchFamily="34" charset="0"/>
                <a:cs typeface="Trebuchet MS"/>
              </a:rPr>
              <a:t>des </a:t>
            </a:r>
            <a:r>
              <a:rPr lang="fr-FR" sz="2000" spc="45" dirty="0">
                <a:solidFill>
                  <a:srgbClr val="2B2E32"/>
                </a:solidFill>
                <a:latin typeface="Raleway Medium" panose="020B0003030101060003" pitchFamily="34" charset="0"/>
                <a:cs typeface="Trebuchet MS"/>
              </a:rPr>
              <a:t>créneaux </a:t>
            </a:r>
            <a:r>
              <a:rPr lang="fr-FR" sz="2000" spc="95" dirty="0">
                <a:solidFill>
                  <a:srgbClr val="2B2E32"/>
                </a:solidFill>
                <a:latin typeface="Raleway Medium" panose="020B0003030101060003" pitchFamily="34" charset="0"/>
                <a:cs typeface="Trebuchet MS"/>
              </a:rPr>
              <a:t>de </a:t>
            </a:r>
            <a:r>
              <a:rPr lang="fr-FR" sz="2000" spc="70" dirty="0">
                <a:solidFill>
                  <a:srgbClr val="2B2E32"/>
                </a:solidFill>
                <a:latin typeface="Raleway Medium" panose="020B0003030101060003" pitchFamily="34" charset="0"/>
                <a:cs typeface="Trebuchet MS"/>
              </a:rPr>
              <a:t>rendez-vous </a:t>
            </a:r>
            <a:r>
              <a:rPr lang="fr-FR" sz="2000" spc="55" dirty="0">
                <a:solidFill>
                  <a:srgbClr val="2B2E32"/>
                </a:solidFill>
                <a:latin typeface="Raleway Medium" panose="020B0003030101060003" pitchFamily="34" charset="0"/>
                <a:cs typeface="Trebuchet MS"/>
              </a:rPr>
              <a:t>concordant sur </a:t>
            </a:r>
            <a:r>
              <a:rPr lang="fr-FR" sz="2000" spc="60" dirty="0">
                <a:solidFill>
                  <a:srgbClr val="2B2E32"/>
                </a:solidFill>
                <a:latin typeface="Raleway Medium" panose="020B0003030101060003" pitchFamily="34" charset="0"/>
                <a:cs typeface="Trebuchet MS"/>
              </a:rPr>
              <a:t>les </a:t>
            </a:r>
            <a:r>
              <a:rPr lang="fr-FR" sz="2000" dirty="0">
                <a:solidFill>
                  <a:srgbClr val="2B2E32"/>
                </a:solidFill>
                <a:latin typeface="Raleway Medium" panose="020B0003030101060003" pitchFamily="34" charset="0"/>
                <a:cs typeface="Trebuchet MS"/>
              </a:rPr>
              <a:t>différents </a:t>
            </a:r>
            <a:r>
              <a:rPr lang="fr-FR" sz="2000" spc="40" dirty="0">
                <a:solidFill>
                  <a:srgbClr val="2B2E32"/>
                </a:solidFill>
                <a:latin typeface="Raleway Medium" panose="020B0003030101060003" pitchFamily="34" charset="0"/>
                <a:cs typeface="Trebuchet MS"/>
              </a:rPr>
              <a:t>agendas (dans </a:t>
            </a:r>
            <a:r>
              <a:rPr lang="fr-FR" sz="2000" spc="15" dirty="0">
                <a:solidFill>
                  <a:srgbClr val="2B2E32"/>
                </a:solidFill>
                <a:latin typeface="Raleway Medium" panose="020B0003030101060003" pitchFamily="34" charset="0"/>
                <a:cs typeface="Trebuchet MS"/>
              </a:rPr>
              <a:t>le </a:t>
            </a:r>
            <a:r>
              <a:rPr lang="fr-FR" sz="2000" spc="90" dirty="0">
                <a:solidFill>
                  <a:srgbClr val="2B2E32"/>
                </a:solidFill>
                <a:latin typeface="Raleway Medium" panose="020B0003030101060003" pitchFamily="34" charset="0"/>
                <a:cs typeface="Trebuchet MS"/>
              </a:rPr>
              <a:t>cas </a:t>
            </a:r>
            <a:r>
              <a:rPr lang="fr-FR" sz="2000" spc="95" dirty="0">
                <a:solidFill>
                  <a:srgbClr val="2B2E32"/>
                </a:solidFill>
                <a:latin typeface="Raleway Medium" panose="020B0003030101060003" pitchFamily="34" charset="0"/>
                <a:cs typeface="Trebuchet MS"/>
              </a:rPr>
              <a:t>de</a:t>
            </a:r>
            <a:r>
              <a:rPr lang="fr-FR" sz="2000" spc="-340" dirty="0">
                <a:solidFill>
                  <a:srgbClr val="2B2E32"/>
                </a:solidFill>
                <a:latin typeface="Raleway Medium" panose="020B0003030101060003" pitchFamily="34" charset="0"/>
                <a:cs typeface="Trebuchet MS"/>
              </a:rPr>
              <a:t> </a:t>
            </a:r>
            <a:r>
              <a:rPr lang="fr-FR" sz="2000" spc="-10" dirty="0">
                <a:solidFill>
                  <a:srgbClr val="2B2E32"/>
                </a:solidFill>
                <a:latin typeface="Raleway Medium" panose="020B0003030101060003" pitchFamily="34" charset="0"/>
                <a:cs typeface="Trebuchet MS"/>
              </a:rPr>
              <a:t>2 notaires).</a:t>
            </a:r>
            <a:endParaRPr lang="fr-FR" sz="2000" dirty="0">
              <a:solidFill>
                <a:srgbClr val="2B2E32"/>
              </a:solidFill>
              <a:latin typeface="Raleway Medium" panose="020B0003030101060003" pitchFamily="34" charset="0"/>
              <a:cs typeface="Trebuchet MS"/>
            </a:endParaRPr>
          </a:p>
        </p:txBody>
      </p:sp>
      <p:sp>
        <p:nvSpPr>
          <p:cNvPr id="28" name="Rectangle 27">
            <a:extLst>
              <a:ext uri="{FF2B5EF4-FFF2-40B4-BE49-F238E27FC236}">
                <a16:creationId xmlns:a16="http://schemas.microsoft.com/office/drawing/2014/main" id="{AE23AF8C-466E-E24D-B2E8-383F29F1D85B}"/>
              </a:ext>
            </a:extLst>
          </p:cNvPr>
          <p:cNvSpPr/>
          <p:nvPr/>
        </p:nvSpPr>
        <p:spPr>
          <a:xfrm>
            <a:off x="15697200" y="9334500"/>
            <a:ext cx="2590800" cy="952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9" name="Image 28">
            <a:extLst>
              <a:ext uri="{FF2B5EF4-FFF2-40B4-BE49-F238E27FC236}">
                <a16:creationId xmlns:a16="http://schemas.microsoft.com/office/drawing/2014/main" id="{85F5AAA9-5556-6643-9CDA-A9B5209DC820}"/>
              </a:ext>
            </a:extLst>
          </p:cNvPr>
          <p:cNvPicPr>
            <a:picLocks noChangeAspect="1"/>
          </p:cNvPicPr>
          <p:nvPr/>
        </p:nvPicPr>
        <p:blipFill>
          <a:blip r:embed="rId3"/>
          <a:stretch>
            <a:fillRect/>
          </a:stretch>
        </p:blipFill>
        <p:spPr>
          <a:xfrm>
            <a:off x="16154400" y="9639300"/>
            <a:ext cx="1743174" cy="424062"/>
          </a:xfrm>
          <a:prstGeom prst="rect">
            <a:avLst/>
          </a:prstGeom>
        </p:spPr>
      </p:pic>
    </p:spTree>
    <p:extLst>
      <p:ext uri="{BB962C8B-B14F-4D97-AF65-F5344CB8AC3E}">
        <p14:creationId xmlns:p14="http://schemas.microsoft.com/office/powerpoint/2010/main" val="15691781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Image 51" descr="Une image contenant objet, horloge, intérieur, blanc&#10;&#10;Description générée automatiquement">
            <a:extLst>
              <a:ext uri="{FF2B5EF4-FFF2-40B4-BE49-F238E27FC236}">
                <a16:creationId xmlns:a16="http://schemas.microsoft.com/office/drawing/2014/main" id="{B20FFFB2-9F3F-F94B-8EA2-4C1A6635FAE7}"/>
              </a:ext>
            </a:extLst>
          </p:cNvPr>
          <p:cNvPicPr>
            <a:picLocks noChangeAspect="1"/>
          </p:cNvPicPr>
          <p:nvPr/>
        </p:nvPicPr>
        <p:blipFill rotWithShape="1">
          <a:blip r:embed="rId3">
            <a:extLst>
              <a:ext uri="{28A0092B-C50C-407E-A947-70E740481C1C}">
                <a14:useLocalDpi xmlns:a14="http://schemas.microsoft.com/office/drawing/2010/main" val="0"/>
              </a:ext>
            </a:extLst>
          </a:blip>
          <a:srcRect l="19286" t="7678" r="34866" b="2185"/>
          <a:stretch/>
        </p:blipFill>
        <p:spPr>
          <a:xfrm>
            <a:off x="10439399" y="0"/>
            <a:ext cx="7848599" cy="10287000"/>
          </a:xfrm>
          <a:prstGeom prst="rect">
            <a:avLst/>
          </a:prstGeom>
        </p:spPr>
      </p:pic>
      <p:sp>
        <p:nvSpPr>
          <p:cNvPr id="10" name="Rectangle 9">
            <a:extLst>
              <a:ext uri="{FF2B5EF4-FFF2-40B4-BE49-F238E27FC236}">
                <a16:creationId xmlns:a16="http://schemas.microsoft.com/office/drawing/2014/main" id="{2E0BF23A-B3CC-A44A-83D6-2F6D1899EE07}"/>
              </a:ext>
            </a:extLst>
          </p:cNvPr>
          <p:cNvSpPr/>
          <p:nvPr/>
        </p:nvSpPr>
        <p:spPr>
          <a:xfrm>
            <a:off x="-44605" y="0"/>
            <a:ext cx="5226205" cy="1471961"/>
          </a:xfrm>
          <a:prstGeom prst="rect">
            <a:avLst/>
          </a:prstGeom>
          <a:solidFill>
            <a:srgbClr val="FF7B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object 6">
            <a:extLst>
              <a:ext uri="{FF2B5EF4-FFF2-40B4-BE49-F238E27FC236}">
                <a16:creationId xmlns:a16="http://schemas.microsoft.com/office/drawing/2014/main" id="{6E8C7259-B3AF-4B42-A257-CAA351FC1CD8}"/>
              </a:ext>
            </a:extLst>
          </p:cNvPr>
          <p:cNvSpPr txBox="1">
            <a:spLocks noGrp="1"/>
          </p:cNvSpPr>
          <p:nvPr>
            <p:ph type="title"/>
          </p:nvPr>
        </p:nvSpPr>
        <p:spPr>
          <a:xfrm>
            <a:off x="784302" y="268352"/>
            <a:ext cx="4397298" cy="935256"/>
          </a:xfrm>
          <a:prstGeom prst="rect">
            <a:avLst/>
          </a:prstGeom>
        </p:spPr>
        <p:txBody>
          <a:bodyPr vert="horz" wrap="square" lIns="0" tIns="12065" rIns="0" bIns="0" rtlCol="0">
            <a:spAutoFit/>
          </a:bodyPr>
          <a:lstStyle/>
          <a:p>
            <a:pPr marL="12700" marR="5080">
              <a:lnSpc>
                <a:spcPct val="107600"/>
              </a:lnSpc>
              <a:spcBef>
                <a:spcPts val="95"/>
              </a:spcBef>
            </a:pPr>
            <a:r>
              <a:rPr lang="fr-FR" sz="6000" spc="10" dirty="0">
                <a:solidFill>
                  <a:schemeClr val="bg1"/>
                </a:solidFill>
              </a:rPr>
              <a:t>Les délais</a:t>
            </a:r>
            <a:endParaRPr sz="6000" dirty="0">
              <a:solidFill>
                <a:schemeClr val="bg1"/>
              </a:solidFill>
            </a:endParaRPr>
          </a:p>
        </p:txBody>
      </p:sp>
      <p:sp>
        <p:nvSpPr>
          <p:cNvPr id="35" name="object 3">
            <a:extLst>
              <a:ext uri="{FF2B5EF4-FFF2-40B4-BE49-F238E27FC236}">
                <a16:creationId xmlns:a16="http://schemas.microsoft.com/office/drawing/2014/main" id="{97B65BE6-5D7B-C04E-B853-0B5B38064159}"/>
              </a:ext>
            </a:extLst>
          </p:cNvPr>
          <p:cNvSpPr txBox="1"/>
          <p:nvPr/>
        </p:nvSpPr>
        <p:spPr>
          <a:xfrm>
            <a:off x="784302" y="2305826"/>
            <a:ext cx="8741275" cy="320601"/>
          </a:xfrm>
          <a:prstGeom prst="rect">
            <a:avLst/>
          </a:prstGeom>
        </p:spPr>
        <p:txBody>
          <a:bodyPr vert="horz" wrap="square" lIns="0" tIns="12700" rIns="0" bIns="0" rtlCol="0">
            <a:spAutoFit/>
          </a:bodyPr>
          <a:lstStyle/>
          <a:p>
            <a:pPr marL="12700">
              <a:lnSpc>
                <a:spcPct val="100000"/>
              </a:lnSpc>
              <a:spcBef>
                <a:spcPts val="100"/>
              </a:spcBef>
            </a:pPr>
            <a:r>
              <a:rPr lang="fr-FR" sz="2000" b="1" spc="15" dirty="0">
                <a:latin typeface="Raleway" panose="020B0003030101060003" pitchFamily="34" charset="0"/>
              </a:rPr>
              <a:t>Ils</a:t>
            </a:r>
            <a:r>
              <a:rPr lang="fr-FR" sz="2000" b="1" spc="-90" dirty="0">
                <a:latin typeface="Raleway" panose="020B0003030101060003" pitchFamily="34" charset="0"/>
              </a:rPr>
              <a:t> </a:t>
            </a:r>
            <a:r>
              <a:rPr lang="fr-FR" sz="2000" b="1" spc="30" dirty="0">
                <a:latin typeface="Raleway" panose="020B0003030101060003" pitchFamily="34" charset="0"/>
              </a:rPr>
              <a:t>vont</a:t>
            </a:r>
            <a:r>
              <a:rPr lang="fr-FR" sz="2000" b="1" spc="-85" dirty="0">
                <a:latin typeface="Raleway" panose="020B0003030101060003" pitchFamily="34" charset="0"/>
              </a:rPr>
              <a:t> </a:t>
            </a:r>
            <a:r>
              <a:rPr lang="fr-FR" sz="2000" b="1" spc="70" dirty="0">
                <a:latin typeface="Raleway" panose="020B0003030101060003" pitchFamily="34" charset="0"/>
              </a:rPr>
              <a:t>dépendre</a:t>
            </a:r>
            <a:r>
              <a:rPr lang="fr-FR" sz="2000" b="1" spc="-85" dirty="0">
                <a:latin typeface="Raleway" panose="020B0003030101060003" pitchFamily="34" charset="0"/>
              </a:rPr>
              <a:t> </a:t>
            </a:r>
            <a:r>
              <a:rPr lang="fr-FR" sz="2000" b="1" spc="95" dirty="0">
                <a:latin typeface="Raleway" panose="020B0003030101060003" pitchFamily="34" charset="0"/>
              </a:rPr>
              <a:t>de</a:t>
            </a:r>
            <a:r>
              <a:rPr lang="fr-FR" sz="2000" b="1" spc="-85" dirty="0">
                <a:latin typeface="Raleway" panose="020B0003030101060003" pitchFamily="34" charset="0"/>
              </a:rPr>
              <a:t> </a:t>
            </a:r>
            <a:r>
              <a:rPr lang="fr-FR" sz="2000" b="1" spc="85" dirty="0">
                <a:latin typeface="Raleway" panose="020B0003030101060003" pitchFamily="34" charset="0"/>
              </a:rPr>
              <a:t>beaucoup</a:t>
            </a:r>
            <a:r>
              <a:rPr lang="fr-FR" sz="2000" b="1" spc="-85" dirty="0">
                <a:latin typeface="Raleway" panose="020B0003030101060003" pitchFamily="34" charset="0"/>
              </a:rPr>
              <a:t> </a:t>
            </a:r>
            <a:r>
              <a:rPr lang="fr-FR" sz="2000" b="1" spc="95" dirty="0">
                <a:latin typeface="Raleway" panose="020B0003030101060003" pitchFamily="34" charset="0"/>
              </a:rPr>
              <a:t>de</a:t>
            </a:r>
            <a:r>
              <a:rPr lang="fr-FR" sz="2000" b="1" spc="-85" dirty="0">
                <a:latin typeface="Raleway" panose="020B0003030101060003" pitchFamily="34" charset="0"/>
              </a:rPr>
              <a:t> </a:t>
            </a:r>
            <a:r>
              <a:rPr lang="fr-FR" sz="2000" b="1" spc="20" dirty="0">
                <a:latin typeface="Raleway" panose="020B0003030101060003" pitchFamily="34" charset="0"/>
              </a:rPr>
              <a:t>facteurs</a:t>
            </a:r>
            <a:r>
              <a:rPr lang="fr-FR" sz="2000" b="1" spc="-85" dirty="0">
                <a:latin typeface="Raleway" panose="020B0003030101060003" pitchFamily="34" charset="0"/>
              </a:rPr>
              <a:t> </a:t>
            </a:r>
            <a:r>
              <a:rPr lang="fr-FR" sz="2000" b="1" spc="-325" dirty="0">
                <a:latin typeface="Raleway" panose="020B0003030101060003" pitchFamily="34" charset="0"/>
              </a:rPr>
              <a:t>:</a:t>
            </a:r>
          </a:p>
        </p:txBody>
      </p:sp>
      <p:grpSp>
        <p:nvGrpSpPr>
          <p:cNvPr id="2" name="Groupe 1">
            <a:extLst>
              <a:ext uri="{FF2B5EF4-FFF2-40B4-BE49-F238E27FC236}">
                <a16:creationId xmlns:a16="http://schemas.microsoft.com/office/drawing/2014/main" id="{3020D52E-9926-314F-8425-171EE4497DC9}"/>
              </a:ext>
            </a:extLst>
          </p:cNvPr>
          <p:cNvGrpSpPr/>
          <p:nvPr/>
        </p:nvGrpSpPr>
        <p:grpSpPr>
          <a:xfrm>
            <a:off x="843655" y="3037308"/>
            <a:ext cx="8909945" cy="6987041"/>
            <a:chOff x="843655" y="3290281"/>
            <a:chExt cx="8909945" cy="6987041"/>
          </a:xfrm>
        </p:grpSpPr>
        <p:sp>
          <p:nvSpPr>
            <p:cNvPr id="43" name="object 3">
              <a:extLst>
                <a:ext uri="{FF2B5EF4-FFF2-40B4-BE49-F238E27FC236}">
                  <a16:creationId xmlns:a16="http://schemas.microsoft.com/office/drawing/2014/main" id="{15CC93D4-8928-3A44-9D53-D1458338A8DE}"/>
                </a:ext>
              </a:extLst>
            </p:cNvPr>
            <p:cNvSpPr txBox="1"/>
            <p:nvPr/>
          </p:nvSpPr>
          <p:spPr>
            <a:xfrm>
              <a:off x="1156230" y="3290281"/>
              <a:ext cx="8597370" cy="6987041"/>
            </a:xfrm>
            <a:prstGeom prst="rect">
              <a:avLst/>
            </a:prstGeom>
          </p:spPr>
          <p:txBody>
            <a:bodyPr vert="horz" wrap="square" lIns="0" tIns="12700" rIns="0" bIns="0" rtlCol="0">
              <a:spAutoFit/>
            </a:bodyPr>
            <a:lstStyle/>
            <a:p>
              <a:pPr marL="12700">
                <a:lnSpc>
                  <a:spcPct val="100000"/>
                </a:lnSpc>
                <a:spcBef>
                  <a:spcPts val="100"/>
                </a:spcBef>
              </a:pPr>
              <a:r>
                <a:rPr lang="fr-FR" sz="2000" dirty="0">
                  <a:solidFill>
                    <a:srgbClr val="2B2E32"/>
                  </a:solidFill>
                  <a:latin typeface="Raleway" panose="020B0003030101060003" pitchFamily="34" charset="0"/>
                  <a:cs typeface="Trebuchet MS"/>
                </a:rPr>
                <a:t>Le nombre de propriétaires (en cas d’indivision par exemple, il faudra plus de temps pour obtenir toutes les signatures)</a:t>
              </a:r>
            </a:p>
            <a:p>
              <a:pPr marL="12700" marR="6985">
                <a:lnSpc>
                  <a:spcPct val="115599"/>
                </a:lnSpc>
                <a:spcBef>
                  <a:spcPts val="100"/>
                </a:spcBef>
              </a:pPr>
              <a:endParaRPr lang="fr-FR" sz="2000" dirty="0">
                <a:solidFill>
                  <a:srgbClr val="2B2E32"/>
                </a:solidFill>
                <a:latin typeface="Raleway" panose="020B0003030101060003" pitchFamily="34" charset="0"/>
                <a:cs typeface="Trebuchet MS"/>
              </a:endParaRPr>
            </a:p>
            <a:p>
              <a:pPr marL="12700">
                <a:spcBef>
                  <a:spcPts val="100"/>
                </a:spcBef>
              </a:pPr>
              <a:r>
                <a:rPr lang="fr-FR" sz="2000" dirty="0">
                  <a:solidFill>
                    <a:srgbClr val="2B2E32"/>
                  </a:solidFill>
                  <a:latin typeface="Raleway" panose="020B0003030101060003" pitchFamily="34" charset="0"/>
                  <a:cs typeface="Trebuchet MS"/>
                </a:rPr>
                <a:t>Les acquéreurs font-ils un crédit pour financer leur projet (délais incompressibles à prévoir) ?</a:t>
              </a:r>
            </a:p>
            <a:p>
              <a:pPr marL="12700">
                <a:spcBef>
                  <a:spcPts val="100"/>
                </a:spcBef>
              </a:pPr>
              <a:endParaRPr lang="fr-FR" sz="2000" dirty="0">
                <a:solidFill>
                  <a:srgbClr val="2B2E32"/>
                </a:solidFill>
                <a:latin typeface="Raleway" panose="020B0003030101060003" pitchFamily="34" charset="0"/>
                <a:cs typeface="Trebuchet MS"/>
              </a:endParaRPr>
            </a:p>
            <a:p>
              <a:pPr marL="12700">
                <a:spcBef>
                  <a:spcPts val="100"/>
                </a:spcBef>
              </a:pPr>
              <a:r>
                <a:rPr lang="fr-FR" sz="2000" dirty="0">
                  <a:solidFill>
                    <a:srgbClr val="2B2E32"/>
                  </a:solidFill>
                  <a:latin typeface="Raleway" panose="020B0003030101060003" pitchFamily="34" charset="0"/>
                  <a:cs typeface="Trebuchet MS"/>
                </a:rPr>
                <a:t>Type de bien vendu (en général pour une maison ou un appartement, il faut compter généralement 1 à 4 mois alors qu’il faut plutôt prévoir 6 à 7 mois pour un terrain constructible)</a:t>
              </a:r>
            </a:p>
            <a:p>
              <a:pPr marL="12700">
                <a:spcBef>
                  <a:spcPts val="100"/>
                </a:spcBef>
              </a:pPr>
              <a:endParaRPr lang="fr-FR" sz="2000" dirty="0">
                <a:solidFill>
                  <a:srgbClr val="2B2E32"/>
                </a:solidFill>
                <a:latin typeface="Raleway" panose="020B0003030101060003" pitchFamily="34" charset="0"/>
                <a:cs typeface="Trebuchet MS"/>
              </a:endParaRPr>
            </a:p>
            <a:p>
              <a:pPr marL="12700">
                <a:spcBef>
                  <a:spcPts val="100"/>
                </a:spcBef>
              </a:pPr>
              <a:r>
                <a:rPr lang="fr-FR" sz="2000" dirty="0">
                  <a:solidFill>
                    <a:srgbClr val="2B2E32"/>
                  </a:solidFill>
                  <a:latin typeface="Raleway" panose="020B0003030101060003" pitchFamily="34" charset="0"/>
                  <a:cs typeface="Trebuchet MS"/>
                </a:rPr>
                <a:t>Nombre de notaires</a:t>
              </a:r>
            </a:p>
            <a:p>
              <a:pPr marL="12700">
                <a:spcBef>
                  <a:spcPts val="100"/>
                </a:spcBef>
              </a:pPr>
              <a:endParaRPr lang="fr-FR" sz="2000" dirty="0">
                <a:solidFill>
                  <a:srgbClr val="2B2E32"/>
                </a:solidFill>
                <a:latin typeface="Raleway" panose="020B0003030101060003" pitchFamily="34" charset="0"/>
                <a:cs typeface="Trebuchet MS"/>
              </a:endParaRPr>
            </a:p>
            <a:p>
              <a:pPr marL="12700">
                <a:spcBef>
                  <a:spcPts val="100"/>
                </a:spcBef>
              </a:pPr>
              <a:r>
                <a:rPr lang="fr-FR" sz="2000" dirty="0">
                  <a:solidFill>
                    <a:srgbClr val="2B2E32"/>
                  </a:solidFill>
                  <a:latin typeface="Raleway" panose="020B0003030101060003" pitchFamily="34" charset="0"/>
                  <a:cs typeface="Trebuchet MS"/>
                </a:rPr>
                <a:t>Attente de réception de certains documents si la demande n’est pas faite dans les temps (droit de préemption de la SAFER en secteur rural, des documents comme « l’état daté » fournis par les syndics, un diagnostic dont la validité serait échue)</a:t>
              </a:r>
            </a:p>
            <a:p>
              <a:pPr marL="12700">
                <a:spcBef>
                  <a:spcPts val="100"/>
                </a:spcBef>
              </a:pPr>
              <a:endParaRPr lang="fr-FR" sz="2000" dirty="0">
                <a:solidFill>
                  <a:srgbClr val="2B2E32"/>
                </a:solidFill>
                <a:latin typeface="Raleway" panose="020B0003030101060003" pitchFamily="34" charset="0"/>
                <a:cs typeface="Trebuchet MS"/>
              </a:endParaRPr>
            </a:p>
            <a:p>
              <a:pPr marL="12700">
                <a:spcBef>
                  <a:spcPts val="100"/>
                </a:spcBef>
              </a:pPr>
              <a:r>
                <a:rPr lang="fr-FR" sz="2000" dirty="0">
                  <a:solidFill>
                    <a:srgbClr val="2B2E32"/>
                  </a:solidFill>
                  <a:latin typeface="Raleway" panose="020B0003030101060003" pitchFamily="34" charset="0"/>
                  <a:cs typeface="Trebuchet MS"/>
                </a:rPr>
                <a:t>Les obligations des vendeurs et acquéreurs (se caler sur la rentrée des classes, mutation professionnelle, attente de revente d’un bien pour signer l’acte authentique)</a:t>
              </a:r>
            </a:p>
            <a:p>
              <a:pPr marL="12700">
                <a:lnSpc>
                  <a:spcPct val="100000"/>
                </a:lnSpc>
                <a:spcBef>
                  <a:spcPts val="100"/>
                </a:spcBef>
              </a:pPr>
              <a:endParaRPr lang="fr-FR" sz="2000" dirty="0">
                <a:solidFill>
                  <a:srgbClr val="2B2E32"/>
                </a:solidFill>
                <a:latin typeface="Raleway" panose="020B0003030101060003" pitchFamily="34" charset="0"/>
                <a:cs typeface="Trebuchet MS"/>
              </a:endParaRPr>
            </a:p>
            <a:p>
              <a:pPr marL="12700">
                <a:lnSpc>
                  <a:spcPct val="100000"/>
                </a:lnSpc>
                <a:spcBef>
                  <a:spcPts val="100"/>
                </a:spcBef>
              </a:pPr>
              <a:endParaRPr lang="fr-FR" sz="2000" dirty="0">
                <a:solidFill>
                  <a:srgbClr val="2B2E32"/>
                </a:solidFill>
                <a:latin typeface="Raleway" panose="020B0003030101060003" pitchFamily="34" charset="0"/>
                <a:cs typeface="Trebuchet MS"/>
              </a:endParaRPr>
            </a:p>
          </p:txBody>
        </p:sp>
        <p:pic>
          <p:nvPicPr>
            <p:cNvPr id="49" name="Image 48">
              <a:extLst>
                <a:ext uri="{FF2B5EF4-FFF2-40B4-BE49-F238E27FC236}">
                  <a16:creationId xmlns:a16="http://schemas.microsoft.com/office/drawing/2014/main" id="{85F1173C-9B68-DC4F-9AAC-AEC4F6F42BB4}"/>
                </a:ext>
              </a:extLst>
            </p:cNvPr>
            <p:cNvPicPr>
              <a:picLocks noChangeAspect="1"/>
            </p:cNvPicPr>
            <p:nvPr/>
          </p:nvPicPr>
          <p:blipFill>
            <a:blip r:embed="rId4"/>
            <a:stretch>
              <a:fillRect/>
            </a:stretch>
          </p:blipFill>
          <p:spPr>
            <a:xfrm>
              <a:off x="849502" y="3424451"/>
              <a:ext cx="167950" cy="119369"/>
            </a:xfrm>
            <a:prstGeom prst="rect">
              <a:avLst/>
            </a:prstGeom>
          </p:spPr>
        </p:pic>
        <p:pic>
          <p:nvPicPr>
            <p:cNvPr id="50" name="Image 49">
              <a:extLst>
                <a:ext uri="{FF2B5EF4-FFF2-40B4-BE49-F238E27FC236}">
                  <a16:creationId xmlns:a16="http://schemas.microsoft.com/office/drawing/2014/main" id="{F379E343-9D37-594B-9F93-F0B0DDF1EF34}"/>
                </a:ext>
              </a:extLst>
            </p:cNvPr>
            <p:cNvPicPr>
              <a:picLocks noChangeAspect="1"/>
            </p:cNvPicPr>
            <p:nvPr/>
          </p:nvPicPr>
          <p:blipFill>
            <a:blip r:embed="rId4"/>
            <a:stretch>
              <a:fillRect/>
            </a:stretch>
          </p:blipFill>
          <p:spPr>
            <a:xfrm>
              <a:off x="849502" y="4425818"/>
              <a:ext cx="167950" cy="119369"/>
            </a:xfrm>
            <a:prstGeom prst="rect">
              <a:avLst/>
            </a:prstGeom>
          </p:spPr>
        </p:pic>
        <p:pic>
          <p:nvPicPr>
            <p:cNvPr id="55" name="Image 54">
              <a:extLst>
                <a:ext uri="{FF2B5EF4-FFF2-40B4-BE49-F238E27FC236}">
                  <a16:creationId xmlns:a16="http://schemas.microsoft.com/office/drawing/2014/main" id="{2717860C-D9CA-6642-BE53-BBB07AEE6890}"/>
                </a:ext>
              </a:extLst>
            </p:cNvPr>
            <p:cNvPicPr>
              <a:picLocks noChangeAspect="1"/>
            </p:cNvPicPr>
            <p:nvPr/>
          </p:nvPicPr>
          <p:blipFill>
            <a:blip r:embed="rId4"/>
            <a:stretch>
              <a:fillRect/>
            </a:stretch>
          </p:blipFill>
          <p:spPr>
            <a:xfrm>
              <a:off x="843655" y="7201120"/>
              <a:ext cx="167950" cy="119369"/>
            </a:xfrm>
            <a:prstGeom prst="rect">
              <a:avLst/>
            </a:prstGeom>
          </p:spPr>
        </p:pic>
        <p:pic>
          <p:nvPicPr>
            <p:cNvPr id="56" name="Image 55">
              <a:extLst>
                <a:ext uri="{FF2B5EF4-FFF2-40B4-BE49-F238E27FC236}">
                  <a16:creationId xmlns:a16="http://schemas.microsoft.com/office/drawing/2014/main" id="{901D77CD-E811-E34B-94E4-CEB314F46DD9}"/>
                </a:ext>
              </a:extLst>
            </p:cNvPr>
            <p:cNvPicPr>
              <a:picLocks noChangeAspect="1"/>
            </p:cNvPicPr>
            <p:nvPr/>
          </p:nvPicPr>
          <p:blipFill>
            <a:blip r:embed="rId4"/>
            <a:stretch>
              <a:fillRect/>
            </a:stretch>
          </p:blipFill>
          <p:spPr>
            <a:xfrm>
              <a:off x="843655" y="8749273"/>
              <a:ext cx="167950" cy="119369"/>
            </a:xfrm>
            <a:prstGeom prst="rect">
              <a:avLst/>
            </a:prstGeom>
          </p:spPr>
        </p:pic>
        <p:pic>
          <p:nvPicPr>
            <p:cNvPr id="32" name="Image 31">
              <a:extLst>
                <a:ext uri="{FF2B5EF4-FFF2-40B4-BE49-F238E27FC236}">
                  <a16:creationId xmlns:a16="http://schemas.microsoft.com/office/drawing/2014/main" id="{16DE8DF9-CF17-D247-B1D4-A998C5526B30}"/>
                </a:ext>
              </a:extLst>
            </p:cNvPr>
            <p:cNvPicPr>
              <a:picLocks noChangeAspect="1"/>
            </p:cNvPicPr>
            <p:nvPr/>
          </p:nvPicPr>
          <p:blipFill>
            <a:blip r:embed="rId4"/>
            <a:stretch>
              <a:fillRect/>
            </a:stretch>
          </p:blipFill>
          <p:spPr>
            <a:xfrm>
              <a:off x="843655" y="6569080"/>
              <a:ext cx="167950" cy="119369"/>
            </a:xfrm>
            <a:prstGeom prst="rect">
              <a:avLst/>
            </a:prstGeom>
          </p:spPr>
        </p:pic>
        <p:pic>
          <p:nvPicPr>
            <p:cNvPr id="33" name="Image 32">
              <a:extLst>
                <a:ext uri="{FF2B5EF4-FFF2-40B4-BE49-F238E27FC236}">
                  <a16:creationId xmlns:a16="http://schemas.microsoft.com/office/drawing/2014/main" id="{C237686B-3A29-084E-A166-A80E7F0001C9}"/>
                </a:ext>
              </a:extLst>
            </p:cNvPr>
            <p:cNvPicPr>
              <a:picLocks noChangeAspect="1"/>
            </p:cNvPicPr>
            <p:nvPr/>
          </p:nvPicPr>
          <p:blipFill>
            <a:blip r:embed="rId4"/>
            <a:stretch>
              <a:fillRect/>
            </a:stretch>
          </p:blipFill>
          <p:spPr>
            <a:xfrm>
              <a:off x="843655" y="5342628"/>
              <a:ext cx="167950" cy="119369"/>
            </a:xfrm>
            <a:prstGeom prst="rect">
              <a:avLst/>
            </a:prstGeom>
          </p:spPr>
        </p:pic>
      </p:grpSp>
      <p:sp>
        <p:nvSpPr>
          <p:cNvPr id="48" name="Rectangle 47">
            <a:extLst>
              <a:ext uri="{FF2B5EF4-FFF2-40B4-BE49-F238E27FC236}">
                <a16:creationId xmlns:a16="http://schemas.microsoft.com/office/drawing/2014/main" id="{F734BE20-EFE7-2041-96D8-6DBBCC38C8AC}"/>
              </a:ext>
            </a:extLst>
          </p:cNvPr>
          <p:cNvSpPr/>
          <p:nvPr/>
        </p:nvSpPr>
        <p:spPr>
          <a:xfrm>
            <a:off x="15697200" y="9334500"/>
            <a:ext cx="2590800" cy="952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1" name="Image 50">
            <a:extLst>
              <a:ext uri="{FF2B5EF4-FFF2-40B4-BE49-F238E27FC236}">
                <a16:creationId xmlns:a16="http://schemas.microsoft.com/office/drawing/2014/main" id="{711DE156-60D0-4240-A62C-DCE7CD037820}"/>
              </a:ext>
            </a:extLst>
          </p:cNvPr>
          <p:cNvPicPr>
            <a:picLocks noChangeAspect="1"/>
          </p:cNvPicPr>
          <p:nvPr/>
        </p:nvPicPr>
        <p:blipFill>
          <a:blip r:embed="rId5"/>
          <a:stretch>
            <a:fillRect/>
          </a:stretch>
        </p:blipFill>
        <p:spPr>
          <a:xfrm>
            <a:off x="16154400" y="9639300"/>
            <a:ext cx="1743174" cy="424062"/>
          </a:xfrm>
          <a:prstGeom prst="rect">
            <a:avLst/>
          </a:prstGeom>
        </p:spPr>
      </p:pic>
    </p:spTree>
    <p:extLst>
      <p:ext uri="{BB962C8B-B14F-4D97-AF65-F5344CB8AC3E}">
        <p14:creationId xmlns:p14="http://schemas.microsoft.com/office/powerpoint/2010/main" val="10176995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527</TotalTime>
  <Words>1527</Words>
  <Application>Microsoft Office PowerPoint</Application>
  <PresentationFormat>Personnalisé</PresentationFormat>
  <Paragraphs>158</Paragraphs>
  <Slides>13</Slides>
  <Notes>10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13</vt:i4>
      </vt:variant>
    </vt:vector>
  </HeadingPairs>
  <TitlesOfParts>
    <vt:vector size="21" baseType="lpstr">
      <vt:lpstr>Arial</vt:lpstr>
      <vt:lpstr>Calibri</vt:lpstr>
      <vt:lpstr>Raleway</vt:lpstr>
      <vt:lpstr>Raleway ExtraBold</vt:lpstr>
      <vt:lpstr>Raleway Medium</vt:lpstr>
      <vt:lpstr>Roboto</vt:lpstr>
      <vt:lpstr>Trebuchet MS</vt:lpstr>
      <vt:lpstr>Office Theme</vt:lpstr>
      <vt:lpstr>Présentation PowerPoint</vt:lpstr>
      <vt:lpstr>LES BONNES</vt:lpstr>
      <vt:lpstr>Le prix</vt:lpstr>
      <vt:lpstr>Le bien</vt:lpstr>
      <vt:lpstr>LE DOSSIER</vt:lpstr>
      <vt:lpstr>Les diagnostics</vt:lpstr>
      <vt:lpstr>Les pièces constitutives</vt:lpstr>
      <vt:lpstr>L’ANNONCE</vt:lpstr>
      <vt:lpstr>L’annonce</vt:lpstr>
      <vt:lpstr>Les visites</vt:lpstr>
      <vt:lpstr>LA SIGNATURE</vt:lpstr>
      <vt:lpstr>La signature</vt:lpstr>
      <vt:lpstr>Les délais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GUIDE</dc:title>
  <dc:creator>Romain PRESSOIR</dc:creator>
  <cp:lastModifiedBy>msoffice542</cp:lastModifiedBy>
  <cp:revision>75</cp:revision>
  <dcterms:created xsi:type="dcterms:W3CDTF">2020-05-19T20:49:11Z</dcterms:created>
  <dcterms:modified xsi:type="dcterms:W3CDTF">2020-12-07T12:38:54Z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2020-05-13T00:00:00Z</vt:filetime>
  </property>
  <property fmtid="{D5CDD505-2E9C-101B-9397-08002B2CF9AE}" pid="3" name="LastSaved">
    <vt:filetime>2020-05-19T00:00:00Z</vt:filetime>
  </property>
</Properties>
</file>